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  <p:sldMasterId id="2147483690" r:id="rId5"/>
  </p:sldMasterIdLst>
  <p:notesMasterIdLst>
    <p:notesMasterId r:id="rId24"/>
  </p:notesMasterIdLst>
  <p:sldIdLst>
    <p:sldId id="280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797675" cy="9874250"/>
  <p:defaultTextStyle>
    <a:defPPr>
      <a:defRPr lang="en-US"/>
    </a:defPPr>
    <a:lvl1pPr marL="0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2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43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14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86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57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29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00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71" algn="l" defTabSz="4571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ossens, Karolien" initials="GK" lastIdx="8" clrIdx="0">
    <p:extLst>
      <p:ext uri="{19B8F6BF-5375-455C-9EA6-DF929625EA0E}">
        <p15:presenceInfo xmlns:p15="http://schemas.microsoft.com/office/powerpoint/2012/main" userId="S-1-5-21-3662605696-431538287-2476864782-230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9ED"/>
    <a:srgbClr val="DDE4EA"/>
    <a:srgbClr val="ECE4E2"/>
    <a:srgbClr val="009B48"/>
    <a:srgbClr val="535353"/>
    <a:srgbClr val="002776"/>
    <a:srgbClr val="007AC9"/>
    <a:srgbClr val="D10074"/>
    <a:srgbClr val="E37222"/>
    <a:srgbClr val="9CD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1447" autoAdjust="0"/>
  </p:normalViewPr>
  <p:slideViewPr>
    <p:cSldViewPr snapToGrid="0" snapToObjects="1">
      <p:cViewPr varScale="1">
        <p:scale>
          <a:sx n="137" d="100"/>
          <a:sy n="137" d="100"/>
        </p:scale>
        <p:origin x="90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8" d="100"/>
          <a:sy n="98" d="100"/>
        </p:scale>
        <p:origin x="34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37B21-5A44-584D-BD09-F38CB53E82B1}" type="datetimeFigureOut">
              <a:rPr lang="nl-BE" smtClean="0"/>
              <a:t>28/01/2025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E54BD-4699-DD40-9EAF-99EED244CE3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8618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2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43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14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86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57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29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00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71" algn="l" defTabSz="91434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Een van volgende aanvaardbare hindergevolgen voor de Hinderpremie (gekoppeld aan de signalisatievergunning):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b="0" i="0" dirty="0">
                <a:solidFill>
                  <a:srgbClr val="000000"/>
                </a:solidFill>
                <a:effectLst/>
                <a:latin typeface="WordVisi_MSFontService"/>
              </a:rPr>
              <a:t>Geen doorgang voor gemotoriseerd verkeer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BE" b="0" i="0" dirty="0">
                <a:solidFill>
                  <a:srgbClr val="000000"/>
                </a:solidFill>
                <a:effectLst/>
                <a:latin typeface="WordVisi_MSFontService"/>
              </a:rPr>
              <a:t>Beperkte doorgang voor gemotoriseerd verkeer - vermindering van rijstroken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Beperkte doorgang voor gemotoriseerd verkeer - afgesloten in 1 rijrichting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b="0" i="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b="0" i="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nl-NL" b="0" i="0" dirty="0">
                <a:solidFill>
                  <a:srgbClr val="000000"/>
                </a:solidFill>
                <a:effectLst/>
                <a:latin typeface="Aptos" panose="020B0004020202020204" pitchFamily="34" charset="0"/>
                <a:sym typeface="Wingdings" panose="05000000000000000000" pitchFamily="2" charset="2"/>
              </a:rPr>
              <a:t> Andere hindergevolgen komen niet in aanmerking voor de Hinderpremie. </a:t>
            </a:r>
            <a:endParaRPr lang="nl-BE" b="0" i="0" dirty="0">
              <a:solidFill>
                <a:srgbClr val="000000"/>
              </a:solidFill>
              <a:effectLst/>
              <a:latin typeface="WordVisi_MSFontService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BE" dirty="0"/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E54BD-4699-DD40-9EAF-99EED244CE3C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5925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EKSTSLIDE_titel boven (zonder teks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917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ussentitel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448" y="0"/>
            <a:ext cx="5864426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4589929 w 19456416"/>
              <a:gd name="connsiteY0" fmla="*/ 17929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4589929 w 19456416"/>
              <a:gd name="connsiteY4" fmla="*/ 17929 h 13716000"/>
              <a:gd name="connsiteX0" fmla="*/ 3818964 w 19456416"/>
              <a:gd name="connsiteY0" fmla="*/ 17929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3818964 w 19456416"/>
              <a:gd name="connsiteY4" fmla="*/ 17929 h 13716000"/>
              <a:gd name="connsiteX0" fmla="*/ 125505 w 15762957"/>
              <a:gd name="connsiteY0" fmla="*/ 17929 h 13716000"/>
              <a:gd name="connsiteX1" fmla="*/ 10967437 w 15762957"/>
              <a:gd name="connsiteY1" fmla="*/ 0 h 13716000"/>
              <a:gd name="connsiteX2" fmla="*/ 15762957 w 15762957"/>
              <a:gd name="connsiteY2" fmla="*/ 13716000 h 13716000"/>
              <a:gd name="connsiteX3" fmla="*/ 0 w 15762957"/>
              <a:gd name="connsiteY3" fmla="*/ 13716000 h 13716000"/>
              <a:gd name="connsiteX4" fmla="*/ 125505 w 15762957"/>
              <a:gd name="connsiteY4" fmla="*/ 17929 h 13716000"/>
              <a:gd name="connsiteX0" fmla="*/ 89647 w 15727099"/>
              <a:gd name="connsiteY0" fmla="*/ 17929 h 13716000"/>
              <a:gd name="connsiteX1" fmla="*/ 10931579 w 15727099"/>
              <a:gd name="connsiteY1" fmla="*/ 0 h 13716000"/>
              <a:gd name="connsiteX2" fmla="*/ 15727099 w 15727099"/>
              <a:gd name="connsiteY2" fmla="*/ 13716000 h 13716000"/>
              <a:gd name="connsiteX3" fmla="*/ 0 w 15727099"/>
              <a:gd name="connsiteY3" fmla="*/ 13680141 h 13716000"/>
              <a:gd name="connsiteX4" fmla="*/ 89647 w 15727099"/>
              <a:gd name="connsiteY4" fmla="*/ 17929 h 13716000"/>
              <a:gd name="connsiteX0" fmla="*/ 0 w 15637452"/>
              <a:gd name="connsiteY0" fmla="*/ 17929 h 13716000"/>
              <a:gd name="connsiteX1" fmla="*/ 10841932 w 15637452"/>
              <a:gd name="connsiteY1" fmla="*/ 0 h 13716000"/>
              <a:gd name="connsiteX2" fmla="*/ 15637452 w 15637452"/>
              <a:gd name="connsiteY2" fmla="*/ 13716000 h 13716000"/>
              <a:gd name="connsiteX3" fmla="*/ 0 w 15637452"/>
              <a:gd name="connsiteY3" fmla="*/ 13680141 h 13716000"/>
              <a:gd name="connsiteX4" fmla="*/ 0 w 15637452"/>
              <a:gd name="connsiteY4" fmla="*/ 17929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37452" h="13716000">
                <a:moveTo>
                  <a:pt x="0" y="17929"/>
                </a:moveTo>
                <a:lnTo>
                  <a:pt x="10841932" y="0"/>
                </a:lnTo>
                <a:lnTo>
                  <a:pt x="15637452" y="13716000"/>
                </a:lnTo>
                <a:lnTo>
                  <a:pt x="0" y="13680141"/>
                </a:lnTo>
                <a:lnTo>
                  <a:pt x="0" y="179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285115"/>
            <a:ext cx="2991039" cy="1828805"/>
          </a:xfrm>
        </p:spPr>
        <p:txBody>
          <a:bodyPr lIns="0" tIns="0" rIns="0" bIns="0" anchor="b" anchorCtr="0">
            <a:noAutofit/>
          </a:bodyPr>
          <a:lstStyle>
            <a:lvl1pPr algn="l">
              <a:defRPr sz="4088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5512D46A-AFDC-5B4F-90BB-EE709CADF8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96018" y="1437629"/>
            <a:ext cx="654393" cy="794641"/>
          </a:xfrm>
          <a:solidFill>
            <a:schemeClr val="accent1"/>
          </a:solidFill>
        </p:spPr>
        <p:txBody>
          <a:bodyPr wrap="none" lIns="324000" tIns="46800" rIns="324000" anchor="ctr" anchorCtr="0">
            <a:spAutoFit/>
          </a:bodyPr>
          <a:lstStyle>
            <a:lvl1pPr marL="0" indent="0">
              <a:buNone/>
              <a:defRPr sz="5063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7">
            <a:extLst>
              <a:ext uri="{FF2B5EF4-FFF2-40B4-BE49-F238E27FC236}">
                <a16:creationId xmlns:a16="http://schemas.microsoft.com/office/drawing/2014/main" id="{060C2689-8E9D-1846-BDC3-51B2A45B31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6018" y="2208950"/>
            <a:ext cx="654393" cy="794641"/>
          </a:xfrm>
          <a:solidFill>
            <a:schemeClr val="accent1"/>
          </a:solidFill>
        </p:spPr>
        <p:txBody>
          <a:bodyPr wrap="none" lIns="324000" tIns="46800" rIns="324000" anchor="ctr" anchorCtr="0">
            <a:spAutoFit/>
          </a:bodyPr>
          <a:lstStyle>
            <a:lvl1pPr marL="0" indent="0">
              <a:buNone/>
              <a:defRPr sz="5063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2" name="Tijdelijke aanduiding voor tekst 7">
            <a:extLst>
              <a:ext uri="{FF2B5EF4-FFF2-40B4-BE49-F238E27FC236}">
                <a16:creationId xmlns:a16="http://schemas.microsoft.com/office/drawing/2014/main" id="{C846E51E-3362-C24C-B564-D3A21AC1CA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96018" y="2981020"/>
            <a:ext cx="654393" cy="793551"/>
          </a:xfrm>
          <a:solidFill>
            <a:schemeClr val="accent1"/>
          </a:solidFill>
        </p:spPr>
        <p:txBody>
          <a:bodyPr wrap="none" lIns="324000" rIns="324000" anchor="ctr" anchorCtr="0">
            <a:spAutoFit/>
          </a:bodyPr>
          <a:lstStyle>
            <a:lvl1pPr marL="0" indent="0">
              <a:buNone/>
              <a:defRPr sz="5063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F07B601A-6C46-4643-901D-C58C162DD2A4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ep 14">
            <a:extLst>
              <a:ext uri="{FF2B5EF4-FFF2-40B4-BE49-F238E27FC236}">
                <a16:creationId xmlns:a16="http://schemas.microsoft.com/office/drawing/2014/main" id="{F44D94E8-9F5D-4A0F-B034-688A2DD74A4D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38FCE3C2-EEFD-4190-B367-97F48326AD7D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Afbeelding 18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4829FC6C-5B93-4868-9DF7-204A2B25EB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8592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laio-Tussentitel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4126" y="1"/>
            <a:ext cx="5652781" cy="5148943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4151429"/>
              <a:gd name="connsiteX1" fmla="*/ 14660896 w 19456416"/>
              <a:gd name="connsiteY1" fmla="*/ 0 h 14151429"/>
              <a:gd name="connsiteX2" fmla="*/ 19456416 w 19456416"/>
              <a:gd name="connsiteY2" fmla="*/ 13716000 h 14151429"/>
              <a:gd name="connsiteX3" fmla="*/ 4339772 w 19456416"/>
              <a:gd name="connsiteY3" fmla="*/ 14151429 h 14151429"/>
              <a:gd name="connsiteX4" fmla="*/ 0 w 19456416"/>
              <a:gd name="connsiteY4" fmla="*/ 0 h 14151429"/>
              <a:gd name="connsiteX0" fmla="*/ 0 w 19456416"/>
              <a:gd name="connsiteY0" fmla="*/ 0 h 13730515"/>
              <a:gd name="connsiteX1" fmla="*/ 14660896 w 19456416"/>
              <a:gd name="connsiteY1" fmla="*/ 0 h 13730515"/>
              <a:gd name="connsiteX2" fmla="*/ 19456416 w 19456416"/>
              <a:gd name="connsiteY2" fmla="*/ 13716000 h 13730515"/>
              <a:gd name="connsiteX3" fmla="*/ 4397829 w 19456416"/>
              <a:gd name="connsiteY3" fmla="*/ 13730515 h 13730515"/>
              <a:gd name="connsiteX4" fmla="*/ 0 w 19456416"/>
              <a:gd name="connsiteY4" fmla="*/ 0 h 13730515"/>
              <a:gd name="connsiteX0" fmla="*/ 348343 w 15058587"/>
              <a:gd name="connsiteY0" fmla="*/ 58057 h 13730515"/>
              <a:gd name="connsiteX1" fmla="*/ 10263067 w 15058587"/>
              <a:gd name="connsiteY1" fmla="*/ 0 h 13730515"/>
              <a:gd name="connsiteX2" fmla="*/ 15058587 w 15058587"/>
              <a:gd name="connsiteY2" fmla="*/ 13716000 h 13730515"/>
              <a:gd name="connsiteX3" fmla="*/ 0 w 15058587"/>
              <a:gd name="connsiteY3" fmla="*/ 13730515 h 13730515"/>
              <a:gd name="connsiteX4" fmla="*/ 348343 w 15058587"/>
              <a:gd name="connsiteY4" fmla="*/ 58057 h 13730515"/>
              <a:gd name="connsiteX0" fmla="*/ 0 w 15073101"/>
              <a:gd name="connsiteY0" fmla="*/ 0 h 13730515"/>
              <a:gd name="connsiteX1" fmla="*/ 10277581 w 15073101"/>
              <a:gd name="connsiteY1" fmla="*/ 0 h 13730515"/>
              <a:gd name="connsiteX2" fmla="*/ 15073101 w 15073101"/>
              <a:gd name="connsiteY2" fmla="*/ 13716000 h 13730515"/>
              <a:gd name="connsiteX3" fmla="*/ 14514 w 15073101"/>
              <a:gd name="connsiteY3" fmla="*/ 13730515 h 13730515"/>
              <a:gd name="connsiteX4" fmla="*/ 0 w 15073101"/>
              <a:gd name="connsiteY4" fmla="*/ 0 h 1373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73101" h="13730515">
                <a:moveTo>
                  <a:pt x="0" y="0"/>
                </a:moveTo>
                <a:lnTo>
                  <a:pt x="10277581" y="0"/>
                </a:lnTo>
                <a:lnTo>
                  <a:pt x="15073101" y="13716000"/>
                </a:lnTo>
                <a:lnTo>
                  <a:pt x="14514" y="137305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038E2985-69AC-D244-9BDE-A8F82C582D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48345" y="-104774"/>
            <a:ext cx="2496312" cy="2495556"/>
          </a:xfrm>
          <a:prstGeom prst="ellipse">
            <a:avLst/>
          </a:prstGeom>
          <a:solidFill>
            <a:schemeClr val="accent6"/>
          </a:solidFill>
        </p:spPr>
        <p:txBody>
          <a:bodyPr wrap="square" lIns="0" tIns="0" rIns="0" bIns="0" anchor="ctr" anchorCtr="0">
            <a:noAutofit/>
          </a:bodyPr>
          <a:lstStyle>
            <a:lvl1pPr marL="0" indent="0">
              <a:buNone/>
              <a:defRPr sz="190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51938"/>
            <a:ext cx="2991039" cy="1828805"/>
          </a:xfrm>
        </p:spPr>
        <p:txBody>
          <a:bodyPr lIns="0" tIns="0" rIns="0" bIns="0" anchor="t" anchorCtr="0">
            <a:noAutofit/>
          </a:bodyPr>
          <a:lstStyle>
            <a:lvl1pPr algn="l">
              <a:defRPr sz="7125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BDD6093D-E0DB-C84B-B211-6EC2A7A6B1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2019" y="1466856"/>
            <a:ext cx="1838442" cy="1838322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51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AD399937-4CE9-7144-B824-681F0ACA62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547072" y="1449981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0" name="Tijdelijke aanduiding voor tekst 18">
            <a:extLst>
              <a:ext uri="{FF2B5EF4-FFF2-40B4-BE49-F238E27FC236}">
                <a16:creationId xmlns:a16="http://schemas.microsoft.com/office/drawing/2014/main" id="{9CF7B757-7CD4-ED48-8534-CCCC9A3AD3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71468" y="2543171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1" name="Tijdelijke aanduiding voor tekst 18">
            <a:extLst>
              <a:ext uri="{FF2B5EF4-FFF2-40B4-BE49-F238E27FC236}">
                <a16:creationId xmlns:a16="http://schemas.microsoft.com/office/drawing/2014/main" id="{CF1C7BB6-A895-7A43-BE88-E215F9A305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91562" y="3353400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2" name="Tijdelijke aanduiding voor tekst 18">
            <a:extLst>
              <a:ext uri="{FF2B5EF4-FFF2-40B4-BE49-F238E27FC236}">
                <a16:creationId xmlns:a16="http://schemas.microsoft.com/office/drawing/2014/main" id="{E26D2C97-D1F5-914E-94A1-537DF11BB4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50063" y="3400421"/>
            <a:ext cx="904559" cy="90487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3" name="Tijdelijke aanduiding voor tekst 18">
            <a:extLst>
              <a:ext uri="{FF2B5EF4-FFF2-40B4-BE49-F238E27FC236}">
                <a16:creationId xmlns:a16="http://schemas.microsoft.com/office/drawing/2014/main" id="{3EDB2BAC-5618-9142-84D9-BBE39DC0B0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86601" y="2733669"/>
            <a:ext cx="904559" cy="904878"/>
          </a:xfrm>
          <a:prstGeom prst="ellipse">
            <a:avLst/>
          </a:prstGeom>
          <a:solidFill>
            <a:schemeClr val="bg1"/>
          </a:solidFill>
          <a:effectLst>
            <a:outerShdw blurRad="1270000" algn="ctr" rotWithShape="0">
              <a:prstClr val="black">
                <a:alpha val="30000"/>
              </a:prstClr>
            </a:outerShdw>
          </a:effectLst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275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D5ACA82A-7E77-42ED-AD3D-E97C6A285CAD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902B098C-6C6A-44EC-A4A0-D0515B83F83F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7" name="Afbeelding 26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8E125DBD-CE79-4F76-BA2D-69C322AE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3582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V="1">
            <a:off x="-1539" y="0"/>
            <a:ext cx="4681848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7053943 w 19456416"/>
              <a:gd name="connsiteY3" fmla="*/ 13716000 h 13716000"/>
              <a:gd name="connsiteX4" fmla="*/ 0 w 19456416"/>
              <a:gd name="connsiteY4" fmla="*/ 0 h 13716000"/>
              <a:gd name="connsiteX0" fmla="*/ 0 w 12484116"/>
              <a:gd name="connsiteY0" fmla="*/ 32658 h 13716000"/>
              <a:gd name="connsiteX1" fmla="*/ 7688596 w 12484116"/>
              <a:gd name="connsiteY1" fmla="*/ 0 h 13716000"/>
              <a:gd name="connsiteX2" fmla="*/ 12484116 w 12484116"/>
              <a:gd name="connsiteY2" fmla="*/ 13716000 h 13716000"/>
              <a:gd name="connsiteX3" fmla="*/ 81643 w 12484116"/>
              <a:gd name="connsiteY3" fmla="*/ 13716000 h 13716000"/>
              <a:gd name="connsiteX4" fmla="*/ 0 w 12484116"/>
              <a:gd name="connsiteY4" fmla="*/ 32658 h 13716000"/>
              <a:gd name="connsiteX0" fmla="*/ 0 w 12484116"/>
              <a:gd name="connsiteY0" fmla="*/ 32658 h 13716000"/>
              <a:gd name="connsiteX1" fmla="*/ 7688596 w 12484116"/>
              <a:gd name="connsiteY1" fmla="*/ 0 h 13716000"/>
              <a:gd name="connsiteX2" fmla="*/ 12484116 w 12484116"/>
              <a:gd name="connsiteY2" fmla="*/ 13716000 h 13716000"/>
              <a:gd name="connsiteX3" fmla="*/ 16328 w 12484116"/>
              <a:gd name="connsiteY3" fmla="*/ 13716000 h 13716000"/>
              <a:gd name="connsiteX4" fmla="*/ 0 w 12484116"/>
              <a:gd name="connsiteY4" fmla="*/ 32658 h 13716000"/>
              <a:gd name="connsiteX0" fmla="*/ 0 w 12484116"/>
              <a:gd name="connsiteY0" fmla="*/ 32658 h 13716000"/>
              <a:gd name="connsiteX1" fmla="*/ 7688596 w 12484116"/>
              <a:gd name="connsiteY1" fmla="*/ 0 h 13716000"/>
              <a:gd name="connsiteX2" fmla="*/ 12484116 w 12484116"/>
              <a:gd name="connsiteY2" fmla="*/ 13716000 h 13716000"/>
              <a:gd name="connsiteX3" fmla="*/ 16328 w 12484116"/>
              <a:gd name="connsiteY3" fmla="*/ 13716000 h 13716000"/>
              <a:gd name="connsiteX4" fmla="*/ 0 w 12484116"/>
              <a:gd name="connsiteY4" fmla="*/ 32658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84116" h="13716000">
                <a:moveTo>
                  <a:pt x="0" y="32658"/>
                </a:moveTo>
                <a:lnTo>
                  <a:pt x="7688596" y="0"/>
                </a:lnTo>
                <a:lnTo>
                  <a:pt x="12484116" y="13716000"/>
                </a:lnTo>
                <a:lnTo>
                  <a:pt x="16328" y="13716000"/>
                </a:lnTo>
                <a:cubicBezTo>
                  <a:pt x="10885" y="9154886"/>
                  <a:pt x="5443" y="4593772"/>
                  <a:pt x="0" y="326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51938"/>
            <a:ext cx="2991039" cy="1828805"/>
          </a:xfrm>
        </p:spPr>
        <p:txBody>
          <a:bodyPr lIns="0" tIns="0" rIns="0" bIns="0" anchor="t" anchorCtr="0">
            <a:noAutofit/>
          </a:bodyPr>
          <a:lstStyle>
            <a:lvl1pPr algn="l">
              <a:defRPr sz="7125" b="1" i="0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60A0D737-3B5B-A54C-8BC7-D2C73DBE8A3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94992" y="505197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8" name="Tijdelijke aanduiding voor afbeelding 4">
            <a:extLst>
              <a:ext uri="{FF2B5EF4-FFF2-40B4-BE49-F238E27FC236}">
                <a16:creationId xmlns:a16="http://schemas.microsoft.com/office/drawing/2014/main" id="{AEC66D6D-4E9E-BA45-B065-B7885E2B74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31644" y="1288629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afbeelding 4">
            <a:extLst>
              <a:ext uri="{FF2B5EF4-FFF2-40B4-BE49-F238E27FC236}">
                <a16:creationId xmlns:a16="http://schemas.microsoft.com/office/drawing/2014/main" id="{7A5DCC54-1120-0E40-A647-F783E60030D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545884" y="2072061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afbeelding 4">
            <a:extLst>
              <a:ext uri="{FF2B5EF4-FFF2-40B4-BE49-F238E27FC236}">
                <a16:creationId xmlns:a16="http://schemas.microsoft.com/office/drawing/2014/main" id="{E93A41B4-3D4C-5748-805B-940C26225CC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284710" y="2855493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afbeelding 4">
            <a:extLst>
              <a:ext uri="{FF2B5EF4-FFF2-40B4-BE49-F238E27FC236}">
                <a16:creationId xmlns:a16="http://schemas.microsoft.com/office/drawing/2014/main" id="{6534A023-7B18-D345-8842-DFFCE6E7A00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08468" y="3638925"/>
            <a:ext cx="666795" cy="666900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BA58731F-B8FA-0247-AA61-8ED9CB5C1F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47547" y="504900"/>
            <a:ext cx="3613591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sp>
        <p:nvSpPr>
          <p:cNvPr id="27" name="Tijdelijke aanduiding voor tekst 9">
            <a:extLst>
              <a:ext uri="{FF2B5EF4-FFF2-40B4-BE49-F238E27FC236}">
                <a16:creationId xmlns:a16="http://schemas.microsoft.com/office/drawing/2014/main" id="{A0EE5539-1115-6C4B-9B25-40ABE13BB15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84212" y="1289250"/>
            <a:ext cx="3876926" cy="66690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1575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9">
            <a:extLst>
              <a:ext uri="{FF2B5EF4-FFF2-40B4-BE49-F238E27FC236}">
                <a16:creationId xmlns:a16="http://schemas.microsoft.com/office/drawing/2014/main" id="{F8965014-EEC3-A94C-B260-F0A950641BE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498439" y="2072250"/>
            <a:ext cx="4162699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sp>
        <p:nvSpPr>
          <p:cNvPr id="29" name="Tijdelijke aanduiding voor tekst 9">
            <a:extLst>
              <a:ext uri="{FF2B5EF4-FFF2-40B4-BE49-F238E27FC236}">
                <a16:creationId xmlns:a16="http://schemas.microsoft.com/office/drawing/2014/main" id="{A70A39F1-2177-B041-8461-C32ABEA50FE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37278" y="2855250"/>
            <a:ext cx="4423860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sp>
        <p:nvSpPr>
          <p:cNvPr id="30" name="Tijdelijke aanduiding voor tekst 9">
            <a:extLst>
              <a:ext uri="{FF2B5EF4-FFF2-40B4-BE49-F238E27FC236}">
                <a16:creationId xmlns:a16="http://schemas.microsoft.com/office/drawing/2014/main" id="{84408592-E52B-8A44-A55A-83717F92E1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961036" y="3638925"/>
            <a:ext cx="4700102" cy="6669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nl-BE" sz="1575" cap="all" baseline="0" dirty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 indent="0">
              <a:buNone/>
            </a:pPr>
            <a:endParaRPr lang="nl-BE" dirty="0"/>
          </a:p>
        </p:txBody>
      </p:sp>
      <p:grpSp>
        <p:nvGrpSpPr>
          <p:cNvPr id="22" name="Groep 21">
            <a:extLst>
              <a:ext uri="{FF2B5EF4-FFF2-40B4-BE49-F238E27FC236}">
                <a16:creationId xmlns:a16="http://schemas.microsoft.com/office/drawing/2014/main" id="{E8D9D473-0944-49F1-97FD-D62DA2C5E434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4105A961-D296-4FF2-91AF-4D84C1E47B11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1" name="Afbeelding 30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A22548DD-3AEA-40F1-9A40-AD142434AE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8742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Blanco-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849" y="657640"/>
            <a:ext cx="6858000" cy="648795"/>
          </a:xfrm>
        </p:spPr>
        <p:txBody>
          <a:bodyPr lIns="0" tIns="0" rIns="0" bIns="0" anchor="t" anchorCtr="0">
            <a:noAutofit/>
          </a:bodyPr>
          <a:lstStyle>
            <a:lvl1pPr algn="l">
              <a:defRPr sz="3314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BA05E0B3-46B9-4931-8CC4-9408735A23C8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C0FC166E-6EB2-4CA5-8E46-1C0CC4B9BFE2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5" name="Afbeelding 14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3E9E0590-0E91-488E-8B62-6301E03BF9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604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Netwer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Rechte verbindingslijn 20">
            <a:extLst>
              <a:ext uri="{FF2B5EF4-FFF2-40B4-BE49-F238E27FC236}">
                <a16:creationId xmlns:a16="http://schemas.microsoft.com/office/drawing/2014/main" id="{B2CBF9D3-2476-0840-AD1D-4D5B50044D7F}"/>
              </a:ext>
            </a:extLst>
          </p:cNvPr>
          <p:cNvCxnSpPr>
            <a:cxnSpLocks/>
          </p:cNvCxnSpPr>
          <p:nvPr userDrawn="1"/>
        </p:nvCxnSpPr>
        <p:spPr>
          <a:xfrm flipH="1">
            <a:off x="4245365" y="2398950"/>
            <a:ext cx="1598504" cy="925979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6B0B5D76-C41C-764E-847B-9261DF8E1CD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24567" y="2396250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C0159B2C-A4DE-3E45-97A7-1DE5285C376E}"/>
              </a:ext>
            </a:extLst>
          </p:cNvPr>
          <p:cNvCxnSpPr/>
          <p:nvPr userDrawn="1"/>
        </p:nvCxnSpPr>
        <p:spPr>
          <a:xfrm flipH="1" flipV="1">
            <a:off x="5831813" y="2396560"/>
            <a:ext cx="0" cy="1790937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F6EAE981-99DC-C54F-949C-EEC7F47DC630}"/>
              </a:ext>
            </a:extLst>
          </p:cNvPr>
          <p:cNvCxnSpPr>
            <a:cxnSpLocks/>
          </p:cNvCxnSpPr>
          <p:nvPr userDrawn="1"/>
        </p:nvCxnSpPr>
        <p:spPr>
          <a:xfrm>
            <a:off x="5817529" y="2398936"/>
            <a:ext cx="1598504" cy="925979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A89EF3F6-723C-D74A-9915-BC800913D654}"/>
              </a:ext>
            </a:extLst>
          </p:cNvPr>
          <p:cNvCxnSpPr>
            <a:cxnSpLocks/>
          </p:cNvCxnSpPr>
          <p:nvPr userDrawn="1"/>
        </p:nvCxnSpPr>
        <p:spPr>
          <a:xfrm flipV="1">
            <a:off x="5817529" y="2403702"/>
            <a:ext cx="1810319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2D2AAB95-5C2B-B946-BA7C-01A210BF9004}"/>
              </a:ext>
            </a:extLst>
          </p:cNvPr>
          <p:cNvCxnSpPr>
            <a:cxnSpLocks/>
          </p:cNvCxnSpPr>
          <p:nvPr userDrawn="1"/>
        </p:nvCxnSpPr>
        <p:spPr>
          <a:xfrm flipV="1">
            <a:off x="5824347" y="852093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>
            <a:extLst>
              <a:ext uri="{FF2B5EF4-FFF2-40B4-BE49-F238E27FC236}">
                <a16:creationId xmlns:a16="http://schemas.microsoft.com/office/drawing/2014/main" id="{C1892785-D86A-9243-8630-1572B093C625}"/>
              </a:ext>
            </a:extLst>
          </p:cNvPr>
          <p:cNvCxnSpPr>
            <a:cxnSpLocks/>
          </p:cNvCxnSpPr>
          <p:nvPr userDrawn="1"/>
        </p:nvCxnSpPr>
        <p:spPr>
          <a:xfrm flipV="1">
            <a:off x="5817529" y="1487254"/>
            <a:ext cx="1598504" cy="925979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454B38E0-0579-6146-8CF0-329883FFC6A3}"/>
              </a:ext>
            </a:extLst>
          </p:cNvPr>
          <p:cNvCxnSpPr/>
          <p:nvPr userDrawn="1"/>
        </p:nvCxnSpPr>
        <p:spPr>
          <a:xfrm flipH="1" flipV="1">
            <a:off x="5831813" y="624659"/>
            <a:ext cx="0" cy="1790937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02CA9F1C-1705-1944-86A1-079EABF87F67}"/>
              </a:ext>
            </a:extLst>
          </p:cNvPr>
          <p:cNvCxnSpPr/>
          <p:nvPr userDrawn="1"/>
        </p:nvCxnSpPr>
        <p:spPr>
          <a:xfrm flipH="1" flipV="1">
            <a:off x="4924567" y="852093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17">
            <a:extLst>
              <a:ext uri="{FF2B5EF4-FFF2-40B4-BE49-F238E27FC236}">
                <a16:creationId xmlns:a16="http://schemas.microsoft.com/office/drawing/2014/main" id="{92D26D36-7912-1147-A8F4-66544430CB28}"/>
              </a:ext>
            </a:extLst>
          </p:cNvPr>
          <p:cNvCxnSpPr>
            <a:cxnSpLocks/>
          </p:cNvCxnSpPr>
          <p:nvPr userDrawn="1"/>
        </p:nvCxnSpPr>
        <p:spPr>
          <a:xfrm>
            <a:off x="5817528" y="2398937"/>
            <a:ext cx="919410" cy="1563516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fbeelding 3">
            <a:extLst>
              <a:ext uri="{FF2B5EF4-FFF2-40B4-BE49-F238E27FC236}">
                <a16:creationId xmlns:a16="http://schemas.microsoft.com/office/drawing/2014/main" id="{C56B31F1-8A6E-AC43-A966-FF55C9BD7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55" y="1152590"/>
            <a:ext cx="5610590" cy="2695575"/>
          </a:xfrm>
          <a:prstGeom prst="rect">
            <a:avLst/>
          </a:prstGeom>
        </p:spPr>
      </p:pic>
      <p:sp>
        <p:nvSpPr>
          <p:cNvPr id="22" name="Tijdelijke aanduiding voor tekst 18">
            <a:extLst>
              <a:ext uri="{FF2B5EF4-FFF2-40B4-BE49-F238E27FC236}">
                <a16:creationId xmlns:a16="http://schemas.microsoft.com/office/drawing/2014/main" id="{1A734011-CC04-6B45-A533-0308014C4F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35944" y="465547"/>
            <a:ext cx="796552" cy="796892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1388" b="1" i="0" cap="all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3" name="Tijdelijke aanduiding voor tekst 18">
            <a:extLst>
              <a:ext uri="{FF2B5EF4-FFF2-40B4-BE49-F238E27FC236}">
                <a16:creationId xmlns:a16="http://schemas.microsoft.com/office/drawing/2014/main" id="{C870BC81-6EC4-7646-8060-20217CC7EB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3334" y="238126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tekst 18">
            <a:extLst>
              <a:ext uri="{FF2B5EF4-FFF2-40B4-BE49-F238E27FC236}">
                <a16:creationId xmlns:a16="http://schemas.microsoft.com/office/drawing/2014/main" id="{DA3192BC-78DA-554D-BF8A-AFF1FDDDAF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32358" y="452047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tekst 18">
            <a:extLst>
              <a:ext uri="{FF2B5EF4-FFF2-40B4-BE49-F238E27FC236}">
                <a16:creationId xmlns:a16="http://schemas.microsoft.com/office/drawing/2014/main" id="{677E7276-4871-E545-ADB2-CE0CA9753C1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17406" y="1100709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tekst 18">
            <a:extLst>
              <a:ext uri="{FF2B5EF4-FFF2-40B4-BE49-F238E27FC236}">
                <a16:creationId xmlns:a16="http://schemas.microsoft.com/office/drawing/2014/main" id="{9414DED6-5CC1-8142-9CC0-3ACE852CA8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17462" y="2005830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7" name="Tijdelijke aanduiding voor tekst 18">
            <a:extLst>
              <a:ext uri="{FF2B5EF4-FFF2-40B4-BE49-F238E27FC236}">
                <a16:creationId xmlns:a16="http://schemas.microsoft.com/office/drawing/2014/main" id="{96EA01F1-1610-9740-9E5F-B2B5596F8E5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17406" y="2913070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18">
            <a:extLst>
              <a:ext uri="{FF2B5EF4-FFF2-40B4-BE49-F238E27FC236}">
                <a16:creationId xmlns:a16="http://schemas.microsoft.com/office/drawing/2014/main" id="{C7A98823-842C-CE45-85EE-3F3018EA019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39108" y="3561624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9" name="Tijdelijke aanduiding voor tekst 18">
            <a:extLst>
              <a:ext uri="{FF2B5EF4-FFF2-40B4-BE49-F238E27FC236}">
                <a16:creationId xmlns:a16="http://schemas.microsoft.com/office/drawing/2014/main" id="{92DF2341-986C-5645-98EE-F1EFE245038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433334" y="3793203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0" name="Tijdelijke aanduiding voor tekst 18">
            <a:extLst>
              <a:ext uri="{FF2B5EF4-FFF2-40B4-BE49-F238E27FC236}">
                <a16:creationId xmlns:a16="http://schemas.microsoft.com/office/drawing/2014/main" id="{195922A2-DA17-6F46-818A-E7949211AD9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37645" y="3558451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1" name="Tijdelijke aanduiding voor tekst 18">
            <a:extLst>
              <a:ext uri="{FF2B5EF4-FFF2-40B4-BE49-F238E27FC236}">
                <a16:creationId xmlns:a16="http://schemas.microsoft.com/office/drawing/2014/main" id="{2A8DD098-2D1E-8E49-B8EE-F349AE4FDD6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46900" y="2913070"/>
            <a:ext cx="796552" cy="7968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825" b="0" i="0" cap="none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35" name="Groep 34">
            <a:extLst>
              <a:ext uri="{FF2B5EF4-FFF2-40B4-BE49-F238E27FC236}">
                <a16:creationId xmlns:a16="http://schemas.microsoft.com/office/drawing/2014/main" id="{97A5E55E-ABEA-4109-AFF6-B869AB9F77B1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AF3315C-17C8-4939-88F1-DBB0DBA53093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7" name="Afbeelding 36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85349006-5B78-4E32-9315-5F7C27FBA9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0120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3122" y="-6124"/>
            <a:ext cx="5741234" cy="5155747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4180114 w 19456416"/>
              <a:gd name="connsiteY3" fmla="*/ 13716000 h 13716000"/>
              <a:gd name="connsiteX4" fmla="*/ 0 w 19456416"/>
              <a:gd name="connsiteY4" fmla="*/ 0 h 13716000"/>
              <a:gd name="connsiteX0" fmla="*/ 1175657 w 15276302"/>
              <a:gd name="connsiteY0" fmla="*/ 0 h 13716000"/>
              <a:gd name="connsiteX1" fmla="*/ 10480782 w 15276302"/>
              <a:gd name="connsiteY1" fmla="*/ 0 h 13716000"/>
              <a:gd name="connsiteX2" fmla="*/ 15276302 w 15276302"/>
              <a:gd name="connsiteY2" fmla="*/ 13716000 h 13716000"/>
              <a:gd name="connsiteX3" fmla="*/ 0 w 15276302"/>
              <a:gd name="connsiteY3" fmla="*/ 13716000 h 13716000"/>
              <a:gd name="connsiteX4" fmla="*/ 1175657 w 15276302"/>
              <a:gd name="connsiteY4" fmla="*/ 0 h 13716000"/>
              <a:gd name="connsiteX0" fmla="*/ 0 w 15292631"/>
              <a:gd name="connsiteY0" fmla="*/ 0 h 13732329"/>
              <a:gd name="connsiteX1" fmla="*/ 10497111 w 15292631"/>
              <a:gd name="connsiteY1" fmla="*/ 16329 h 13732329"/>
              <a:gd name="connsiteX2" fmla="*/ 15292631 w 15292631"/>
              <a:gd name="connsiteY2" fmla="*/ 13732329 h 13732329"/>
              <a:gd name="connsiteX3" fmla="*/ 16329 w 15292631"/>
              <a:gd name="connsiteY3" fmla="*/ 13732329 h 13732329"/>
              <a:gd name="connsiteX4" fmla="*/ 0 w 15292631"/>
              <a:gd name="connsiteY4" fmla="*/ 0 h 13732329"/>
              <a:gd name="connsiteX0" fmla="*/ 0 w 15292631"/>
              <a:gd name="connsiteY0" fmla="*/ 0 h 13732329"/>
              <a:gd name="connsiteX1" fmla="*/ 10497111 w 15292631"/>
              <a:gd name="connsiteY1" fmla="*/ 16329 h 13732329"/>
              <a:gd name="connsiteX2" fmla="*/ 15292631 w 15292631"/>
              <a:gd name="connsiteY2" fmla="*/ 13732329 h 13732329"/>
              <a:gd name="connsiteX3" fmla="*/ 0 w 15292631"/>
              <a:gd name="connsiteY3" fmla="*/ 13683343 h 13732329"/>
              <a:gd name="connsiteX4" fmla="*/ 0 w 15292631"/>
              <a:gd name="connsiteY4" fmla="*/ 0 h 13732329"/>
              <a:gd name="connsiteX0" fmla="*/ 16329 w 15308960"/>
              <a:gd name="connsiteY0" fmla="*/ 0 h 13732329"/>
              <a:gd name="connsiteX1" fmla="*/ 10513440 w 15308960"/>
              <a:gd name="connsiteY1" fmla="*/ 16329 h 13732329"/>
              <a:gd name="connsiteX2" fmla="*/ 15308960 w 15308960"/>
              <a:gd name="connsiteY2" fmla="*/ 13732329 h 13732329"/>
              <a:gd name="connsiteX3" fmla="*/ 0 w 15308960"/>
              <a:gd name="connsiteY3" fmla="*/ 13650686 h 13732329"/>
              <a:gd name="connsiteX4" fmla="*/ 16329 w 15308960"/>
              <a:gd name="connsiteY4" fmla="*/ 0 h 13732329"/>
              <a:gd name="connsiteX0" fmla="*/ 16329 w 15308960"/>
              <a:gd name="connsiteY0" fmla="*/ 0 h 13748658"/>
              <a:gd name="connsiteX1" fmla="*/ 10513440 w 15308960"/>
              <a:gd name="connsiteY1" fmla="*/ 16329 h 13748658"/>
              <a:gd name="connsiteX2" fmla="*/ 15308960 w 15308960"/>
              <a:gd name="connsiteY2" fmla="*/ 13732329 h 13748658"/>
              <a:gd name="connsiteX3" fmla="*/ 0 w 15308960"/>
              <a:gd name="connsiteY3" fmla="*/ 13748658 h 13748658"/>
              <a:gd name="connsiteX4" fmla="*/ 16329 w 15308960"/>
              <a:gd name="connsiteY4" fmla="*/ 0 h 13748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08960" h="13748658">
                <a:moveTo>
                  <a:pt x="16329" y="0"/>
                </a:moveTo>
                <a:lnTo>
                  <a:pt x="10513440" y="16329"/>
                </a:lnTo>
                <a:lnTo>
                  <a:pt x="15308960" y="13732329"/>
                </a:lnTo>
                <a:lnTo>
                  <a:pt x="0" y="13748658"/>
                </a:lnTo>
                <a:lnTo>
                  <a:pt x="1632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1047020"/>
            <a:ext cx="3191608" cy="2741123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712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18" name="Tijdelijke aanduiding voor afbeelding 4">
            <a:extLst>
              <a:ext uri="{FF2B5EF4-FFF2-40B4-BE49-F238E27FC236}">
                <a16:creationId xmlns:a16="http://schemas.microsoft.com/office/drawing/2014/main" id="{0F07F5A2-00F8-0048-96CC-5B0E2B0A818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15054" y="951412"/>
            <a:ext cx="652092" cy="6520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afbeelding 4">
            <a:extLst>
              <a:ext uri="{FF2B5EF4-FFF2-40B4-BE49-F238E27FC236}">
                <a16:creationId xmlns:a16="http://schemas.microsoft.com/office/drawing/2014/main" id="{FE727A0B-9547-E246-913D-6A213065FE1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35983" y="1978303"/>
            <a:ext cx="652092" cy="6520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afbeelding 4">
            <a:extLst>
              <a:ext uri="{FF2B5EF4-FFF2-40B4-BE49-F238E27FC236}">
                <a16:creationId xmlns:a16="http://schemas.microsoft.com/office/drawing/2014/main" id="{446BA4EF-DA25-A240-8C81-A9C4C9E5816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681849" y="3005181"/>
            <a:ext cx="652092" cy="6520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tekst 9">
            <a:extLst>
              <a:ext uri="{FF2B5EF4-FFF2-40B4-BE49-F238E27FC236}">
                <a16:creationId xmlns:a16="http://schemas.microsoft.com/office/drawing/2014/main" id="{CEE8C4C8-F25B-D940-A872-144C9E68043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66514" y="951750"/>
            <a:ext cx="3613591" cy="65201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2700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7" name="Tijdelijke aanduiding voor tekst 9">
            <a:extLst>
              <a:ext uri="{FF2B5EF4-FFF2-40B4-BE49-F238E27FC236}">
                <a16:creationId xmlns:a16="http://schemas.microsoft.com/office/drawing/2014/main" id="{672C86A2-0486-DF4A-AAF7-65E53ED1951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203239" y="1972350"/>
            <a:ext cx="3613591" cy="65205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2700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9">
            <a:extLst>
              <a:ext uri="{FF2B5EF4-FFF2-40B4-BE49-F238E27FC236}">
                <a16:creationId xmlns:a16="http://schemas.microsoft.com/office/drawing/2014/main" id="{A2CCAF70-A5C6-BB41-A7B1-B92A30DF89C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536359" y="3009150"/>
            <a:ext cx="3431805" cy="652050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2700" cap="all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670DF6A5-0573-47EE-B8F4-70D97BD01D76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CF3F9008-57C4-43B0-BC8D-5342ED158A5D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2" name="Afbeelding 21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51930AD4-6E7E-428C-B3F7-67ED463647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7118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E00103FA-706A-A74D-9AB7-73D79F55B2BF}"/>
              </a:ext>
            </a:extLst>
          </p:cNvPr>
          <p:cNvSpPr/>
          <p:nvPr userDrawn="1"/>
        </p:nvSpPr>
        <p:spPr>
          <a:xfrm>
            <a:off x="-4766" y="3396662"/>
            <a:ext cx="9150944" cy="1747230"/>
          </a:xfrm>
          <a:custGeom>
            <a:avLst/>
            <a:gdLst>
              <a:gd name="connsiteX0" fmla="*/ 0 w 24613200"/>
              <a:gd name="connsiteY0" fmla="*/ 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0 h 4675608"/>
              <a:gd name="connsiteX0" fmla="*/ 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1053548 h 4675608"/>
              <a:gd name="connsiteX0" fmla="*/ 11430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114300 w 24613200"/>
              <a:gd name="connsiteY4" fmla="*/ 1053548 h 4675608"/>
              <a:gd name="connsiteX0" fmla="*/ 0 w 24498900"/>
              <a:gd name="connsiteY0" fmla="*/ 1053548 h 4675608"/>
              <a:gd name="connsiteX1" fmla="*/ 24498900 w 24498900"/>
              <a:gd name="connsiteY1" fmla="*/ 0 h 4675608"/>
              <a:gd name="connsiteX2" fmla="*/ 24498900 w 24498900"/>
              <a:gd name="connsiteY2" fmla="*/ 4675608 h 4675608"/>
              <a:gd name="connsiteX3" fmla="*/ 16329 w 24498900"/>
              <a:gd name="connsiteY3" fmla="*/ 4675608 h 4675608"/>
              <a:gd name="connsiteX4" fmla="*/ 0 w 24498900"/>
              <a:gd name="connsiteY4" fmla="*/ 1053548 h 4675608"/>
              <a:gd name="connsiteX0" fmla="*/ 0 w 24498900"/>
              <a:gd name="connsiteY0" fmla="*/ 1037219 h 4659279"/>
              <a:gd name="connsiteX1" fmla="*/ 24384600 w 24498900"/>
              <a:gd name="connsiteY1" fmla="*/ 0 h 4659279"/>
              <a:gd name="connsiteX2" fmla="*/ 24498900 w 24498900"/>
              <a:gd name="connsiteY2" fmla="*/ 4659279 h 4659279"/>
              <a:gd name="connsiteX3" fmla="*/ 16329 w 24498900"/>
              <a:gd name="connsiteY3" fmla="*/ 4659279 h 4659279"/>
              <a:gd name="connsiteX4" fmla="*/ 0 w 24498900"/>
              <a:gd name="connsiteY4" fmla="*/ 1037219 h 4659279"/>
              <a:gd name="connsiteX0" fmla="*/ 0 w 24400929"/>
              <a:gd name="connsiteY0" fmla="*/ 1037219 h 4659279"/>
              <a:gd name="connsiteX1" fmla="*/ 24384600 w 24400929"/>
              <a:gd name="connsiteY1" fmla="*/ 0 h 4659279"/>
              <a:gd name="connsiteX2" fmla="*/ 24400929 w 24400929"/>
              <a:gd name="connsiteY2" fmla="*/ 4642950 h 4659279"/>
              <a:gd name="connsiteX3" fmla="*/ 16329 w 24400929"/>
              <a:gd name="connsiteY3" fmla="*/ 4659279 h 4659279"/>
              <a:gd name="connsiteX4" fmla="*/ 0 w 24400929"/>
              <a:gd name="connsiteY4" fmla="*/ 1037219 h 46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0929" h="4659279">
                <a:moveTo>
                  <a:pt x="0" y="1037219"/>
                </a:moveTo>
                <a:lnTo>
                  <a:pt x="24384600" y="0"/>
                </a:lnTo>
                <a:lnTo>
                  <a:pt x="24400929" y="4642950"/>
                </a:lnTo>
                <a:lnTo>
                  <a:pt x="16329" y="4659279"/>
                </a:lnTo>
                <a:lnTo>
                  <a:pt x="0" y="10372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H="1">
            <a:off x="3109850" y="0"/>
            <a:ext cx="6041290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3363686 w 19456416"/>
              <a:gd name="connsiteY3" fmla="*/ 13683342 h 13716000"/>
              <a:gd name="connsiteX4" fmla="*/ 0 w 19456416"/>
              <a:gd name="connsiteY4" fmla="*/ 0 h 13716000"/>
              <a:gd name="connsiteX0" fmla="*/ 114299 w 16092730"/>
              <a:gd name="connsiteY0" fmla="*/ 0 h 13716000"/>
              <a:gd name="connsiteX1" fmla="*/ 11297210 w 16092730"/>
              <a:gd name="connsiteY1" fmla="*/ 0 h 13716000"/>
              <a:gd name="connsiteX2" fmla="*/ 16092730 w 16092730"/>
              <a:gd name="connsiteY2" fmla="*/ 13716000 h 13716000"/>
              <a:gd name="connsiteX3" fmla="*/ 0 w 16092730"/>
              <a:gd name="connsiteY3" fmla="*/ 13683342 h 13716000"/>
              <a:gd name="connsiteX4" fmla="*/ 114299 w 16092730"/>
              <a:gd name="connsiteY4" fmla="*/ 0 h 13716000"/>
              <a:gd name="connsiteX0" fmla="*/ 0 w 16092731"/>
              <a:gd name="connsiteY0" fmla="*/ 0 h 13716000"/>
              <a:gd name="connsiteX1" fmla="*/ 11297211 w 16092731"/>
              <a:gd name="connsiteY1" fmla="*/ 0 h 13716000"/>
              <a:gd name="connsiteX2" fmla="*/ 16092731 w 16092731"/>
              <a:gd name="connsiteY2" fmla="*/ 13716000 h 13716000"/>
              <a:gd name="connsiteX3" fmla="*/ 1 w 16092731"/>
              <a:gd name="connsiteY3" fmla="*/ 13683342 h 13716000"/>
              <a:gd name="connsiteX4" fmla="*/ 0 w 16092731"/>
              <a:gd name="connsiteY4" fmla="*/ 0 h 13716000"/>
              <a:gd name="connsiteX0" fmla="*/ 0 w 16092731"/>
              <a:gd name="connsiteY0" fmla="*/ 0 h 13716000"/>
              <a:gd name="connsiteX1" fmla="*/ 11297211 w 16092731"/>
              <a:gd name="connsiteY1" fmla="*/ 0 h 13716000"/>
              <a:gd name="connsiteX2" fmla="*/ 16092731 w 16092731"/>
              <a:gd name="connsiteY2" fmla="*/ 13716000 h 13716000"/>
              <a:gd name="connsiteX3" fmla="*/ 32659 w 16092731"/>
              <a:gd name="connsiteY3" fmla="*/ 13699670 h 13716000"/>
              <a:gd name="connsiteX4" fmla="*/ 0 w 16092731"/>
              <a:gd name="connsiteY4" fmla="*/ 0 h 13716000"/>
              <a:gd name="connsiteX0" fmla="*/ 16327 w 16109058"/>
              <a:gd name="connsiteY0" fmla="*/ 0 h 13748656"/>
              <a:gd name="connsiteX1" fmla="*/ 11313538 w 16109058"/>
              <a:gd name="connsiteY1" fmla="*/ 0 h 13748656"/>
              <a:gd name="connsiteX2" fmla="*/ 16109058 w 16109058"/>
              <a:gd name="connsiteY2" fmla="*/ 13716000 h 13748656"/>
              <a:gd name="connsiteX3" fmla="*/ 0 w 16109058"/>
              <a:gd name="connsiteY3" fmla="*/ 13748656 h 13748656"/>
              <a:gd name="connsiteX4" fmla="*/ 16327 w 16109058"/>
              <a:gd name="connsiteY4" fmla="*/ 0 h 13748656"/>
              <a:gd name="connsiteX0" fmla="*/ 16327 w 16109058"/>
              <a:gd name="connsiteY0" fmla="*/ 0 h 13716000"/>
              <a:gd name="connsiteX1" fmla="*/ 11313538 w 16109058"/>
              <a:gd name="connsiteY1" fmla="*/ 0 h 13716000"/>
              <a:gd name="connsiteX2" fmla="*/ 16109058 w 16109058"/>
              <a:gd name="connsiteY2" fmla="*/ 13716000 h 13716000"/>
              <a:gd name="connsiteX3" fmla="*/ 0 w 16109058"/>
              <a:gd name="connsiteY3" fmla="*/ 13699670 h 13716000"/>
              <a:gd name="connsiteX4" fmla="*/ 16327 w 16109058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9058" h="13716000">
                <a:moveTo>
                  <a:pt x="16327" y="0"/>
                </a:moveTo>
                <a:lnTo>
                  <a:pt x="11313538" y="0"/>
                </a:lnTo>
                <a:lnTo>
                  <a:pt x="16109058" y="13716000"/>
                </a:lnTo>
                <a:lnTo>
                  <a:pt x="0" y="13699670"/>
                </a:lnTo>
                <a:cubicBezTo>
                  <a:pt x="0" y="9138556"/>
                  <a:pt x="16327" y="4561114"/>
                  <a:pt x="16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ijdelijke aanduiding voor afbeelding 4">
            <a:extLst>
              <a:ext uri="{FF2B5EF4-FFF2-40B4-BE49-F238E27FC236}">
                <a16:creationId xmlns:a16="http://schemas.microsoft.com/office/drawing/2014/main" id="{8B912102-9D25-844D-B33B-B0F1D6B4E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98165" y="742594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0" name="Tijdelijke aanduiding voor afbeelding 4">
            <a:extLst>
              <a:ext uri="{FF2B5EF4-FFF2-40B4-BE49-F238E27FC236}">
                <a16:creationId xmlns:a16="http://schemas.microsoft.com/office/drawing/2014/main" id="{5C8F3EA5-AEEA-7344-9B6F-9C775118630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98094" y="1900233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1" name="Tijdelijke aanduiding voor afbeelding 4">
            <a:extLst>
              <a:ext uri="{FF2B5EF4-FFF2-40B4-BE49-F238E27FC236}">
                <a16:creationId xmlns:a16="http://schemas.microsoft.com/office/drawing/2014/main" id="{F05BB736-0318-6344-845F-60A1B40E2A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88490" y="308315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66F04BA5-469B-6746-90F7-115E212A4F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326691" y="885601"/>
            <a:ext cx="3093956" cy="242473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31B54F6B-2F43-E246-9A6D-30417B6789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326691" y="1126399"/>
            <a:ext cx="3093956" cy="57821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9" name="Tijdelijke aanduiding voor tekst 9">
            <a:extLst>
              <a:ext uri="{FF2B5EF4-FFF2-40B4-BE49-F238E27FC236}">
                <a16:creationId xmlns:a16="http://schemas.microsoft.com/office/drawing/2014/main" id="{4C68B6DB-7BF3-4047-89B8-DD0510DC666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926606" y="2043239"/>
            <a:ext cx="3093956" cy="242473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0" name="Tijdelijke aanduiding voor tekst 10">
            <a:extLst>
              <a:ext uri="{FF2B5EF4-FFF2-40B4-BE49-F238E27FC236}">
                <a16:creationId xmlns:a16="http://schemas.microsoft.com/office/drawing/2014/main" id="{FDB5FECB-B3E5-0D48-AC88-81571F9726E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926606" y="2284038"/>
            <a:ext cx="3093956" cy="57821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1" name="Tijdelijke aanduiding voor tekst 9">
            <a:extLst>
              <a:ext uri="{FF2B5EF4-FFF2-40B4-BE49-F238E27FC236}">
                <a16:creationId xmlns:a16="http://schemas.microsoft.com/office/drawing/2014/main" id="{BB29D36A-AA62-C14C-9087-04E388F791A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17016" y="3226163"/>
            <a:ext cx="3093956" cy="242473"/>
          </a:xfrm>
        </p:spPr>
        <p:txBody>
          <a:bodyPr lIns="0" tIns="0" rIns="0" bIns="0" anchor="t" anchorCtr="0">
            <a:noAutofit/>
          </a:bodyPr>
          <a:lstStyle>
            <a:lvl1pPr marL="0" indent="0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2" name="Tijdelijke aanduiding voor tekst 10">
            <a:extLst>
              <a:ext uri="{FF2B5EF4-FFF2-40B4-BE49-F238E27FC236}">
                <a16:creationId xmlns:a16="http://schemas.microsoft.com/office/drawing/2014/main" id="{FA7ADB12-F2E5-9843-BC16-A5AE78BDCDF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517016" y="3466962"/>
            <a:ext cx="3093956" cy="57821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6036"/>
            <a:ext cx="3303729" cy="1144854"/>
          </a:xfrm>
        </p:spPr>
        <p:txBody>
          <a:bodyPr lIns="0" tIns="0" rIns="0" bIns="0" anchor="t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cxnSp>
        <p:nvCxnSpPr>
          <p:cNvPr id="23" name="Rechte verbindingslijn 22">
            <a:extLst>
              <a:ext uri="{FF2B5EF4-FFF2-40B4-BE49-F238E27FC236}">
                <a16:creationId xmlns:a16="http://schemas.microsoft.com/office/drawing/2014/main" id="{5BEF5583-F8B1-564F-9AE4-47576AA69A53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ep 24">
            <a:extLst>
              <a:ext uri="{FF2B5EF4-FFF2-40B4-BE49-F238E27FC236}">
                <a16:creationId xmlns:a16="http://schemas.microsoft.com/office/drawing/2014/main" id="{6A6B2C92-53B7-4847-ACA5-A4E33E8EEFF7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FD83AF92-0F0A-4843-924A-290101ED6BD2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7" name="Afbeelding 26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C0FAE219-6E8C-48B7-9E86-D9BED55236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0056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Tekst+IMG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C9F31F9-3F4E-F049-8317-6E74F32824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8"/>
            <a:ext cx="9144000" cy="5143165"/>
          </a:xfrm>
          <a:prstGeom prst="rect">
            <a:avLst/>
          </a:prstGeom>
        </p:spPr>
      </p:pic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5801"/>
            <a:ext cx="3093956" cy="365263"/>
          </a:xfrm>
        </p:spPr>
        <p:txBody>
          <a:bodyPr lIns="0" tIns="0" rIns="0" bIns="0" anchor="t" anchorCtr="0">
            <a:noAutofit/>
          </a:bodyPr>
          <a:lstStyle>
            <a:lvl1pPr algn="l">
              <a:defRPr sz="1575" b="0" i="0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D28D0149-3A97-604B-9BE6-E2DBFB80D1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-1020000">
            <a:off x="145999" y="144315"/>
            <a:ext cx="540035" cy="540000"/>
          </a:xfrm>
        </p:spPr>
        <p:txBody>
          <a:bodyPr lIns="90000">
            <a:normAutofit/>
          </a:bodyPr>
          <a:lstStyle>
            <a:lvl1pPr marL="0" indent="0">
              <a:buFontTx/>
              <a:buNone/>
              <a:defRPr sz="3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02A52F0-F44A-A149-993E-6B15F4E4B7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4426" y="1257296"/>
            <a:ext cx="2667774" cy="3171528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100000"/>
              </a:lnSpc>
              <a:buNone/>
              <a:defRPr sz="21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06CCD32A-839E-4E27-8E1B-E4F90043B899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55603F7F-2DA2-4EAB-AB52-71CE5F6CF674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Afbeelding 17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1F6E9971-68D1-4D54-A496-E37E907E18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5406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opsomming-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H="1">
            <a:off x="3102992" y="-6123"/>
            <a:ext cx="6041290" cy="5149623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3102429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3102429 w 19456416"/>
              <a:gd name="connsiteY4" fmla="*/ 0 h 13716000"/>
              <a:gd name="connsiteX0" fmla="*/ 0 w 16353987"/>
              <a:gd name="connsiteY0" fmla="*/ 0 h 13764986"/>
              <a:gd name="connsiteX1" fmla="*/ 11558467 w 16353987"/>
              <a:gd name="connsiteY1" fmla="*/ 0 h 13764986"/>
              <a:gd name="connsiteX2" fmla="*/ 16353987 w 16353987"/>
              <a:gd name="connsiteY2" fmla="*/ 13716000 h 13764986"/>
              <a:gd name="connsiteX3" fmla="*/ 261257 w 16353987"/>
              <a:gd name="connsiteY3" fmla="*/ 13764986 h 13764986"/>
              <a:gd name="connsiteX4" fmla="*/ 0 w 16353987"/>
              <a:gd name="connsiteY4" fmla="*/ 0 h 13764986"/>
              <a:gd name="connsiteX0" fmla="*/ 130629 w 16092730"/>
              <a:gd name="connsiteY0" fmla="*/ 0 h 13781315"/>
              <a:gd name="connsiteX1" fmla="*/ 11297210 w 16092730"/>
              <a:gd name="connsiteY1" fmla="*/ 16329 h 13781315"/>
              <a:gd name="connsiteX2" fmla="*/ 16092730 w 16092730"/>
              <a:gd name="connsiteY2" fmla="*/ 13732329 h 13781315"/>
              <a:gd name="connsiteX3" fmla="*/ 0 w 16092730"/>
              <a:gd name="connsiteY3" fmla="*/ 13781315 h 13781315"/>
              <a:gd name="connsiteX4" fmla="*/ 130629 w 16092730"/>
              <a:gd name="connsiteY4" fmla="*/ 0 h 13781315"/>
              <a:gd name="connsiteX0" fmla="*/ 0 w 16109058"/>
              <a:gd name="connsiteY0" fmla="*/ 0 h 13781315"/>
              <a:gd name="connsiteX1" fmla="*/ 11313538 w 16109058"/>
              <a:gd name="connsiteY1" fmla="*/ 16329 h 13781315"/>
              <a:gd name="connsiteX2" fmla="*/ 16109058 w 16109058"/>
              <a:gd name="connsiteY2" fmla="*/ 13732329 h 13781315"/>
              <a:gd name="connsiteX3" fmla="*/ 16328 w 16109058"/>
              <a:gd name="connsiteY3" fmla="*/ 13781315 h 13781315"/>
              <a:gd name="connsiteX4" fmla="*/ 0 w 16109058"/>
              <a:gd name="connsiteY4" fmla="*/ 0 h 13781315"/>
              <a:gd name="connsiteX0" fmla="*/ 0 w 16109058"/>
              <a:gd name="connsiteY0" fmla="*/ 0 h 13732329"/>
              <a:gd name="connsiteX1" fmla="*/ 11313538 w 16109058"/>
              <a:gd name="connsiteY1" fmla="*/ 16329 h 13732329"/>
              <a:gd name="connsiteX2" fmla="*/ 16109058 w 16109058"/>
              <a:gd name="connsiteY2" fmla="*/ 13732329 h 13732329"/>
              <a:gd name="connsiteX3" fmla="*/ 16328 w 16109058"/>
              <a:gd name="connsiteY3" fmla="*/ 13732329 h 13732329"/>
              <a:gd name="connsiteX4" fmla="*/ 0 w 16109058"/>
              <a:gd name="connsiteY4" fmla="*/ 0 h 1373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09058" h="13732329">
                <a:moveTo>
                  <a:pt x="0" y="0"/>
                </a:moveTo>
                <a:lnTo>
                  <a:pt x="11313538" y="16329"/>
                </a:lnTo>
                <a:lnTo>
                  <a:pt x="16109058" y="13732329"/>
                </a:lnTo>
                <a:lnTo>
                  <a:pt x="16328" y="13732329"/>
                </a:lnTo>
                <a:cubicBezTo>
                  <a:pt x="10885" y="9138557"/>
                  <a:pt x="5443" y="459377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E00103FA-706A-A74D-9AB7-73D79F55B2BF}"/>
              </a:ext>
            </a:extLst>
          </p:cNvPr>
          <p:cNvSpPr/>
          <p:nvPr userDrawn="1"/>
        </p:nvSpPr>
        <p:spPr>
          <a:xfrm>
            <a:off x="-4766" y="1934558"/>
            <a:ext cx="9150944" cy="3206892"/>
          </a:xfrm>
          <a:custGeom>
            <a:avLst/>
            <a:gdLst>
              <a:gd name="connsiteX0" fmla="*/ 0 w 24613200"/>
              <a:gd name="connsiteY0" fmla="*/ 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0 h 4675608"/>
              <a:gd name="connsiteX0" fmla="*/ 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1053548 h 4675608"/>
              <a:gd name="connsiteX0" fmla="*/ 0 w 24613200"/>
              <a:gd name="connsiteY0" fmla="*/ 582257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582257 h 4675608"/>
              <a:gd name="connsiteX0" fmla="*/ 114300 w 24613200"/>
              <a:gd name="connsiteY0" fmla="*/ 57343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114300 w 24613200"/>
              <a:gd name="connsiteY4" fmla="*/ 573430 h 4675608"/>
              <a:gd name="connsiteX0" fmla="*/ 0 w 24498900"/>
              <a:gd name="connsiteY0" fmla="*/ 573430 h 4675608"/>
              <a:gd name="connsiteX1" fmla="*/ 24498900 w 24498900"/>
              <a:gd name="connsiteY1" fmla="*/ 0 h 4675608"/>
              <a:gd name="connsiteX2" fmla="*/ 24498900 w 24498900"/>
              <a:gd name="connsiteY2" fmla="*/ 4675608 h 4675608"/>
              <a:gd name="connsiteX3" fmla="*/ 0 w 24498900"/>
              <a:gd name="connsiteY3" fmla="*/ 4631476 h 4675608"/>
              <a:gd name="connsiteX4" fmla="*/ 0 w 24498900"/>
              <a:gd name="connsiteY4" fmla="*/ 573430 h 4675608"/>
              <a:gd name="connsiteX0" fmla="*/ 0 w 24498900"/>
              <a:gd name="connsiteY0" fmla="*/ 573430 h 4631476"/>
              <a:gd name="connsiteX1" fmla="*/ 24498900 w 24498900"/>
              <a:gd name="connsiteY1" fmla="*/ 0 h 4631476"/>
              <a:gd name="connsiteX2" fmla="*/ 24384600 w 24498900"/>
              <a:gd name="connsiteY2" fmla="*/ 4622649 h 4631476"/>
              <a:gd name="connsiteX3" fmla="*/ 0 w 24498900"/>
              <a:gd name="connsiteY3" fmla="*/ 4631476 h 4631476"/>
              <a:gd name="connsiteX4" fmla="*/ 0 w 24498900"/>
              <a:gd name="connsiteY4" fmla="*/ 573430 h 4631476"/>
              <a:gd name="connsiteX0" fmla="*/ 0 w 24433586"/>
              <a:gd name="connsiteY0" fmla="*/ 573430 h 4631476"/>
              <a:gd name="connsiteX1" fmla="*/ 24433586 w 24433586"/>
              <a:gd name="connsiteY1" fmla="*/ 0 h 4631476"/>
              <a:gd name="connsiteX2" fmla="*/ 24384600 w 24433586"/>
              <a:gd name="connsiteY2" fmla="*/ 4622649 h 4631476"/>
              <a:gd name="connsiteX3" fmla="*/ 0 w 24433586"/>
              <a:gd name="connsiteY3" fmla="*/ 4631476 h 4631476"/>
              <a:gd name="connsiteX4" fmla="*/ 0 w 24433586"/>
              <a:gd name="connsiteY4" fmla="*/ 573430 h 4631476"/>
              <a:gd name="connsiteX0" fmla="*/ 0 w 24400929"/>
              <a:gd name="connsiteY0" fmla="*/ 564603 h 4622649"/>
              <a:gd name="connsiteX1" fmla="*/ 24400929 w 24400929"/>
              <a:gd name="connsiteY1" fmla="*/ 0 h 4622649"/>
              <a:gd name="connsiteX2" fmla="*/ 24384600 w 24400929"/>
              <a:gd name="connsiteY2" fmla="*/ 4613822 h 4622649"/>
              <a:gd name="connsiteX3" fmla="*/ 0 w 24400929"/>
              <a:gd name="connsiteY3" fmla="*/ 4622649 h 4622649"/>
              <a:gd name="connsiteX4" fmla="*/ 0 w 24400929"/>
              <a:gd name="connsiteY4" fmla="*/ 564603 h 4622649"/>
              <a:gd name="connsiteX0" fmla="*/ 0 w 24400929"/>
              <a:gd name="connsiteY0" fmla="*/ 564603 h 4622649"/>
              <a:gd name="connsiteX1" fmla="*/ 24400929 w 24400929"/>
              <a:gd name="connsiteY1" fmla="*/ 0 h 4622649"/>
              <a:gd name="connsiteX2" fmla="*/ 24384600 w 24400929"/>
              <a:gd name="connsiteY2" fmla="*/ 4613822 h 4622649"/>
              <a:gd name="connsiteX3" fmla="*/ 0 w 24400929"/>
              <a:gd name="connsiteY3" fmla="*/ 4622649 h 4622649"/>
              <a:gd name="connsiteX4" fmla="*/ 0 w 24400929"/>
              <a:gd name="connsiteY4" fmla="*/ 564603 h 462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00929" h="4622649">
                <a:moveTo>
                  <a:pt x="0" y="564603"/>
                </a:moveTo>
                <a:lnTo>
                  <a:pt x="24400929" y="0"/>
                </a:lnTo>
                <a:lnTo>
                  <a:pt x="24384600" y="4613822"/>
                </a:lnTo>
                <a:lnTo>
                  <a:pt x="0" y="4622649"/>
                </a:lnTo>
                <a:lnTo>
                  <a:pt x="0" y="5646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2CAF0322-D61C-CF4A-B600-B09F14B33EE7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84B73510-C749-6646-8714-572D5F410A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82362" y="4757765"/>
            <a:ext cx="1480182" cy="192253"/>
          </a:xfrm>
          <a:prstGeom prst="rect">
            <a:avLst/>
          </a:prstGeom>
        </p:spPr>
      </p:pic>
      <p:sp>
        <p:nvSpPr>
          <p:cNvPr id="19" name="Tijdelijke aanduiding voor afbeelding 4">
            <a:extLst>
              <a:ext uri="{FF2B5EF4-FFF2-40B4-BE49-F238E27FC236}">
                <a16:creationId xmlns:a16="http://schemas.microsoft.com/office/drawing/2014/main" id="{8B912102-9D25-844D-B33B-B0F1D6B4E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106357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0" name="Tijdelijke aanduiding voor afbeelding 4">
            <a:extLst>
              <a:ext uri="{FF2B5EF4-FFF2-40B4-BE49-F238E27FC236}">
                <a16:creationId xmlns:a16="http://schemas.microsoft.com/office/drawing/2014/main" id="{5C8F3EA5-AEEA-7344-9B6F-9C775118630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96616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1" name="Tijdelijke aanduiding voor afbeelding 4">
            <a:extLst>
              <a:ext uri="{FF2B5EF4-FFF2-40B4-BE49-F238E27FC236}">
                <a16:creationId xmlns:a16="http://schemas.microsoft.com/office/drawing/2014/main" id="{F05BB736-0318-6344-845F-60A1B40E2A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090250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66F04BA5-469B-6746-90F7-115E212A4F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1051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31B54F6B-2F43-E246-9A6D-30417B6789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4425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6036"/>
            <a:ext cx="3303729" cy="1144854"/>
          </a:xfrm>
        </p:spPr>
        <p:txBody>
          <a:bodyPr lIns="0" tIns="0" rIns="0" bIns="0" anchor="t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23" name="Tijdelijke aanduiding voor afbeelding 4">
            <a:extLst>
              <a:ext uri="{FF2B5EF4-FFF2-40B4-BE49-F238E27FC236}">
                <a16:creationId xmlns:a16="http://schemas.microsoft.com/office/drawing/2014/main" id="{E351B884-85E2-3A42-BECE-12963E8D80A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083871" y="1843087"/>
            <a:ext cx="962086" cy="96202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lIns="0" tIns="0" rIns="0" bIns="0">
            <a:noAutofit/>
          </a:bodyPr>
          <a:lstStyle>
            <a:lvl1pPr marL="0" indent="0" algn="ctr">
              <a:buFontTx/>
              <a:buNone/>
              <a:defRPr sz="563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4" name="Tijdelijke aanduiding voor tekst 9">
            <a:extLst>
              <a:ext uri="{FF2B5EF4-FFF2-40B4-BE49-F238E27FC236}">
                <a16:creationId xmlns:a16="http://schemas.microsoft.com/office/drawing/2014/main" id="{62708F5E-4515-6E49-A7BD-5558A5E1E5C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701296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5" name="Tijdelijke aanduiding voor tekst 10">
            <a:extLst>
              <a:ext uri="{FF2B5EF4-FFF2-40B4-BE49-F238E27FC236}">
                <a16:creationId xmlns:a16="http://schemas.microsoft.com/office/drawing/2014/main" id="{1070DC98-7C84-C341-A3F9-3879DBA175B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701296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6" name="Tijdelijke aanduiding voor tekst 9">
            <a:extLst>
              <a:ext uri="{FF2B5EF4-FFF2-40B4-BE49-F238E27FC236}">
                <a16:creationId xmlns:a16="http://schemas.microsoft.com/office/drawing/2014/main" id="{60056A1D-B766-0E48-A696-529D3B98108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688168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7" name="Tijdelijke aanduiding voor tekst 10">
            <a:extLst>
              <a:ext uri="{FF2B5EF4-FFF2-40B4-BE49-F238E27FC236}">
                <a16:creationId xmlns:a16="http://schemas.microsoft.com/office/drawing/2014/main" id="{2D4362DB-EF3C-C746-96A9-FC9F96F9FE5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688167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28" name="Tijdelijke aanduiding voor tekst 9">
            <a:extLst>
              <a:ext uri="{FF2B5EF4-FFF2-40B4-BE49-F238E27FC236}">
                <a16:creationId xmlns:a16="http://schemas.microsoft.com/office/drawing/2014/main" id="{92FDDA4B-9BA2-DF4C-A1BB-5E81B2A56B7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678036" y="2982761"/>
            <a:ext cx="1752711" cy="242473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buNone/>
              <a:defRPr sz="1575" cap="all" baseline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4" name="Tijdelijke aanduiding voor tekst 10">
            <a:extLst>
              <a:ext uri="{FF2B5EF4-FFF2-40B4-BE49-F238E27FC236}">
                <a16:creationId xmlns:a16="http://schemas.microsoft.com/office/drawing/2014/main" id="{7FDBB1FB-5CE5-4E42-A403-C8528C2C11D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678036" y="3310161"/>
            <a:ext cx="1749714" cy="833436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DCE29C3F-41C2-4D82-9515-BE9200E20227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4A504F47-1F5D-4E2E-9FA2-E23F96B5F060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6" name="Afbeelding 35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69C77DD6-0265-43A8-B4C8-910C6E91D0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7257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Titel+Tekstx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E00103FA-706A-A74D-9AB7-73D79F55B2BF}"/>
              </a:ext>
            </a:extLst>
          </p:cNvPr>
          <p:cNvSpPr/>
          <p:nvPr userDrawn="1"/>
        </p:nvSpPr>
        <p:spPr>
          <a:xfrm>
            <a:off x="-9773" y="1297296"/>
            <a:ext cx="9142969" cy="3850956"/>
          </a:xfrm>
          <a:custGeom>
            <a:avLst/>
            <a:gdLst>
              <a:gd name="connsiteX0" fmla="*/ 0 w 24613200"/>
              <a:gd name="connsiteY0" fmla="*/ 0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0 h 4675608"/>
              <a:gd name="connsiteX0" fmla="*/ 0 w 24613200"/>
              <a:gd name="connsiteY0" fmla="*/ 1053548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1053548 h 4675608"/>
              <a:gd name="connsiteX0" fmla="*/ 0 w 24613200"/>
              <a:gd name="connsiteY0" fmla="*/ 582257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582257 h 4675608"/>
              <a:gd name="connsiteX0" fmla="*/ 0 w 24613200"/>
              <a:gd name="connsiteY0" fmla="*/ 496077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0 w 24613200"/>
              <a:gd name="connsiteY4" fmla="*/ 496077 h 4675608"/>
              <a:gd name="connsiteX0" fmla="*/ 21265 w 24613200"/>
              <a:gd name="connsiteY0" fmla="*/ 476926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21265 w 24613200"/>
              <a:gd name="connsiteY4" fmla="*/ 476926 h 4675608"/>
              <a:gd name="connsiteX0" fmla="*/ 119236 w 24613200"/>
              <a:gd name="connsiteY0" fmla="*/ 476926 h 4675608"/>
              <a:gd name="connsiteX1" fmla="*/ 24613200 w 24613200"/>
              <a:gd name="connsiteY1" fmla="*/ 0 h 4675608"/>
              <a:gd name="connsiteX2" fmla="*/ 24613200 w 24613200"/>
              <a:gd name="connsiteY2" fmla="*/ 4675608 h 4675608"/>
              <a:gd name="connsiteX3" fmla="*/ 0 w 24613200"/>
              <a:gd name="connsiteY3" fmla="*/ 4675608 h 4675608"/>
              <a:gd name="connsiteX4" fmla="*/ 119236 w 24613200"/>
              <a:gd name="connsiteY4" fmla="*/ 476926 h 4675608"/>
              <a:gd name="connsiteX0" fmla="*/ 0 w 24493964"/>
              <a:gd name="connsiteY0" fmla="*/ 476926 h 4675608"/>
              <a:gd name="connsiteX1" fmla="*/ 24493964 w 24493964"/>
              <a:gd name="connsiteY1" fmla="*/ 0 h 4675608"/>
              <a:gd name="connsiteX2" fmla="*/ 24493964 w 24493964"/>
              <a:gd name="connsiteY2" fmla="*/ 4675608 h 4675608"/>
              <a:gd name="connsiteX3" fmla="*/ 11392 w 24493964"/>
              <a:gd name="connsiteY3" fmla="*/ 4624140 h 4675608"/>
              <a:gd name="connsiteX4" fmla="*/ 0 w 24493964"/>
              <a:gd name="connsiteY4" fmla="*/ 476926 h 4675608"/>
              <a:gd name="connsiteX0" fmla="*/ 0 w 24493964"/>
              <a:gd name="connsiteY0" fmla="*/ 476926 h 4624140"/>
              <a:gd name="connsiteX1" fmla="*/ 24493964 w 24493964"/>
              <a:gd name="connsiteY1" fmla="*/ 0 h 4624140"/>
              <a:gd name="connsiteX2" fmla="*/ 24379664 w 24493964"/>
              <a:gd name="connsiteY2" fmla="*/ 4616787 h 4624140"/>
              <a:gd name="connsiteX3" fmla="*/ 11392 w 24493964"/>
              <a:gd name="connsiteY3" fmla="*/ 4624140 h 4624140"/>
              <a:gd name="connsiteX4" fmla="*/ 0 w 24493964"/>
              <a:gd name="connsiteY4" fmla="*/ 476926 h 4624140"/>
              <a:gd name="connsiteX0" fmla="*/ 0 w 24379664"/>
              <a:gd name="connsiteY0" fmla="*/ 476926 h 4624140"/>
              <a:gd name="connsiteX1" fmla="*/ 24330678 w 24379664"/>
              <a:gd name="connsiteY1" fmla="*/ 0 h 4624140"/>
              <a:gd name="connsiteX2" fmla="*/ 24379664 w 24379664"/>
              <a:gd name="connsiteY2" fmla="*/ 4616787 h 4624140"/>
              <a:gd name="connsiteX3" fmla="*/ 11392 w 24379664"/>
              <a:gd name="connsiteY3" fmla="*/ 4624140 h 4624140"/>
              <a:gd name="connsiteX4" fmla="*/ 0 w 24379664"/>
              <a:gd name="connsiteY4" fmla="*/ 476926 h 462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664" h="4624140">
                <a:moveTo>
                  <a:pt x="0" y="476926"/>
                </a:moveTo>
                <a:lnTo>
                  <a:pt x="24330678" y="0"/>
                </a:lnTo>
                <a:lnTo>
                  <a:pt x="24379664" y="4616787"/>
                </a:lnTo>
                <a:lnTo>
                  <a:pt x="11392" y="4624140"/>
                </a:lnTo>
                <a:cubicBezTo>
                  <a:pt x="7595" y="3241735"/>
                  <a:pt x="3797" y="1859331"/>
                  <a:pt x="0" y="4769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 flipH="1">
            <a:off x="3102992" y="-6123"/>
            <a:ext cx="6048155" cy="5149623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3347357 w 19456416"/>
              <a:gd name="connsiteY3" fmla="*/ 13716000 h 13716000"/>
              <a:gd name="connsiteX4" fmla="*/ 0 w 19456416"/>
              <a:gd name="connsiteY4" fmla="*/ 0 h 13716000"/>
              <a:gd name="connsiteX0" fmla="*/ 32657 w 16109059"/>
              <a:gd name="connsiteY0" fmla="*/ 16328 h 13716000"/>
              <a:gd name="connsiteX1" fmla="*/ 11313539 w 16109059"/>
              <a:gd name="connsiteY1" fmla="*/ 0 h 13716000"/>
              <a:gd name="connsiteX2" fmla="*/ 16109059 w 16109059"/>
              <a:gd name="connsiteY2" fmla="*/ 13716000 h 13716000"/>
              <a:gd name="connsiteX3" fmla="*/ 0 w 16109059"/>
              <a:gd name="connsiteY3" fmla="*/ 13716000 h 13716000"/>
              <a:gd name="connsiteX4" fmla="*/ 32657 w 16109059"/>
              <a:gd name="connsiteY4" fmla="*/ 16328 h 13716000"/>
              <a:gd name="connsiteX0" fmla="*/ 3142 w 16112201"/>
              <a:gd name="connsiteY0" fmla="*/ 0 h 13716000"/>
              <a:gd name="connsiteX1" fmla="*/ 11316681 w 16112201"/>
              <a:gd name="connsiteY1" fmla="*/ 0 h 13716000"/>
              <a:gd name="connsiteX2" fmla="*/ 16112201 w 16112201"/>
              <a:gd name="connsiteY2" fmla="*/ 13716000 h 13716000"/>
              <a:gd name="connsiteX3" fmla="*/ 3142 w 16112201"/>
              <a:gd name="connsiteY3" fmla="*/ 13716000 h 13716000"/>
              <a:gd name="connsiteX4" fmla="*/ 3142 w 16112201"/>
              <a:gd name="connsiteY4" fmla="*/ 0 h 13716000"/>
              <a:gd name="connsiteX0" fmla="*/ 1977 w 16127364"/>
              <a:gd name="connsiteY0" fmla="*/ 0 h 13732329"/>
              <a:gd name="connsiteX1" fmla="*/ 11331844 w 16127364"/>
              <a:gd name="connsiteY1" fmla="*/ 16329 h 13732329"/>
              <a:gd name="connsiteX2" fmla="*/ 16127364 w 16127364"/>
              <a:gd name="connsiteY2" fmla="*/ 13732329 h 13732329"/>
              <a:gd name="connsiteX3" fmla="*/ 18305 w 16127364"/>
              <a:gd name="connsiteY3" fmla="*/ 13732329 h 13732329"/>
              <a:gd name="connsiteX4" fmla="*/ 1977 w 16127364"/>
              <a:gd name="connsiteY4" fmla="*/ 0 h 1373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7364" h="13732329">
                <a:moveTo>
                  <a:pt x="1977" y="0"/>
                </a:moveTo>
                <a:lnTo>
                  <a:pt x="11331844" y="16329"/>
                </a:lnTo>
                <a:lnTo>
                  <a:pt x="16127364" y="13732329"/>
                </a:lnTo>
                <a:lnTo>
                  <a:pt x="18305" y="13732329"/>
                </a:lnTo>
                <a:cubicBezTo>
                  <a:pt x="29191" y="9165772"/>
                  <a:pt x="-8909" y="4566557"/>
                  <a:pt x="1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750"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4B8B8B8F-91EC-4042-AFC6-5594D521AF94}"/>
              </a:ext>
            </a:extLst>
          </p:cNvPr>
          <p:cNvCxnSpPr>
            <a:cxnSpLocks/>
          </p:cNvCxnSpPr>
          <p:nvPr userDrawn="1"/>
        </p:nvCxnSpPr>
        <p:spPr>
          <a:xfrm flipV="1">
            <a:off x="-214" y="4546658"/>
            <a:ext cx="9144614" cy="40034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84B73510-C749-6646-8714-572D5F410A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82362" y="4757765"/>
            <a:ext cx="1480182" cy="192253"/>
          </a:xfrm>
          <a:prstGeom prst="rect">
            <a:avLst/>
          </a:prstGeom>
        </p:spPr>
      </p:pic>
      <p:sp>
        <p:nvSpPr>
          <p:cNvPr id="22" name="Tijdelijke aanduiding voor tekst 9">
            <a:extLst>
              <a:ext uri="{FF2B5EF4-FFF2-40B4-BE49-F238E27FC236}">
                <a16:creationId xmlns:a16="http://schemas.microsoft.com/office/drawing/2014/main" id="{66F04BA5-469B-6746-90F7-115E212A4F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4426" y="2259751"/>
            <a:ext cx="3745144" cy="1450184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2625" cap="none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31B54F6B-2F43-E246-9A6D-30417B6789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696132" y="2473416"/>
            <a:ext cx="3745144" cy="129848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buNone/>
              <a:defRPr sz="1275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33" name="Titel 1">
            <a:extLst>
              <a:ext uri="{FF2B5EF4-FFF2-40B4-BE49-F238E27FC236}">
                <a16:creationId xmlns:a16="http://schemas.microsoft.com/office/drawing/2014/main" id="{AB0964BA-FF16-314B-A42E-780AB72C6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686036"/>
            <a:ext cx="3303729" cy="1144854"/>
          </a:xfrm>
        </p:spPr>
        <p:txBody>
          <a:bodyPr lIns="0" tIns="0" rIns="0" bIns="0" anchor="t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6A1284B5-177D-4C8B-9C22-3785B1C6A2DC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A87047E5-2F6E-499E-9D81-69298513C5E9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Afbeelding 18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F83B82DF-4BA3-4B5D-AD8D-E3340210B9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9833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EKSTSLIDE (titel boven + teks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7E9FAB7-9770-424C-9513-3980BA23BB0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1" y="1361602"/>
            <a:ext cx="799534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1800095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io-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1" y="0"/>
            <a:ext cx="7296631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16" h="13716000">
                <a:moveTo>
                  <a:pt x="0" y="0"/>
                </a:moveTo>
                <a:lnTo>
                  <a:pt x="14660896" y="0"/>
                </a:lnTo>
                <a:lnTo>
                  <a:pt x="19456416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675" y="876150"/>
            <a:ext cx="5707119" cy="2536588"/>
          </a:xfrm>
        </p:spPr>
        <p:txBody>
          <a:bodyPr lIns="0" tIns="0" rIns="0" bIns="0" anchor="t" anchorCtr="0">
            <a:noAutofit/>
          </a:bodyPr>
          <a:lstStyle>
            <a:lvl1pPr algn="l">
              <a:defRPr sz="6375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DF2F196-C7EA-0941-9427-00F2502C1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0223" y="923927"/>
            <a:ext cx="2333777" cy="904875"/>
          </a:xfrm>
          <a:prstGeom prst="rect">
            <a:avLst/>
          </a:prstGeom>
        </p:spPr>
      </p:pic>
      <p:pic>
        <p:nvPicPr>
          <p:cNvPr id="8" name="Afbeelding 7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1B95D3E6-C6F7-4E32-A945-8686F04944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6136" y="4427845"/>
            <a:ext cx="1044569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1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_TEKSTLIDE (tekst links + beeld rech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8EB865A-83CF-BE40-9441-6A22E8563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6" name="Tijdelijke aanduiding voor afbeelding 8">
            <a:extLst>
              <a:ext uri="{FF2B5EF4-FFF2-40B4-BE49-F238E27FC236}">
                <a16:creationId xmlns:a16="http://schemas.microsoft.com/office/drawing/2014/main" id="{28834C2F-D4D2-F84E-AB9B-8484E82F57FB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4572001" y="1361602"/>
            <a:ext cx="4283241" cy="2918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8" name="Tijdelijke aanduiding voor tekst 4">
            <a:extLst>
              <a:ext uri="{FF2B5EF4-FFF2-40B4-BE49-F238E27FC236}">
                <a16:creationId xmlns:a16="http://schemas.microsoft.com/office/drawing/2014/main" id="{E38BDBCA-38FC-7E40-8AC2-3C46ADC482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2"/>
            <a:ext cx="402767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957200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_TEKSTLIDE (tekst rechts + beeld link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8EB865A-83CF-BE40-9441-6A22E8563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6" name="Tijdelijke aanduiding voor afbeelding 8">
            <a:extLst>
              <a:ext uri="{FF2B5EF4-FFF2-40B4-BE49-F238E27FC236}">
                <a16:creationId xmlns:a16="http://schemas.microsoft.com/office/drawing/2014/main" id="{28834C2F-D4D2-F84E-AB9B-8484E82F57FB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303030" y="1361602"/>
            <a:ext cx="4283241" cy="2918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8" name="Tijdelijke aanduiding voor tekst 4">
            <a:extLst>
              <a:ext uri="{FF2B5EF4-FFF2-40B4-BE49-F238E27FC236}">
                <a16:creationId xmlns:a16="http://schemas.microsoft.com/office/drawing/2014/main" id="{E38BDBCA-38FC-7E40-8AC2-3C46ADC482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832152" y="1361602"/>
            <a:ext cx="4027670" cy="2918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/>
              <a:t>Calibri antraciet grijs, 20 pt</a:t>
            </a:r>
          </a:p>
          <a:p>
            <a:pPr lvl="1"/>
            <a:r>
              <a:rPr lang="nl-BE" dirty="0"/>
              <a:t>Calibri, antractiet grijs, 18 pt</a:t>
            </a:r>
          </a:p>
          <a:p>
            <a:pPr lvl="2"/>
            <a:r>
              <a:rPr lang="nl-BE" dirty="0"/>
              <a:t>Calibri, antraciet grijs, 16 pt </a:t>
            </a:r>
          </a:p>
        </p:txBody>
      </p:sp>
    </p:spTree>
    <p:extLst>
      <p:ext uri="{BB962C8B-B14F-4D97-AF65-F5344CB8AC3E}">
        <p14:creationId xmlns:p14="http://schemas.microsoft.com/office/powerpoint/2010/main" val="1920872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.6_TEKSTLIDE (drie kolommen + achtergro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16" name="Tijdelijke aanduiding voor tekst 4">
            <a:extLst>
              <a:ext uri="{FF2B5EF4-FFF2-40B4-BE49-F238E27FC236}">
                <a16:creationId xmlns:a16="http://schemas.microsoft.com/office/drawing/2014/main" id="{96CD30C3-DC28-400C-A49E-176E63724AD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9380" y="1361602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  <p:sp>
        <p:nvSpPr>
          <p:cNvPr id="14" name="Tijdelijke aanduiding voor tekst 4">
            <a:extLst>
              <a:ext uri="{FF2B5EF4-FFF2-40B4-BE49-F238E27FC236}">
                <a16:creationId xmlns:a16="http://schemas.microsoft.com/office/drawing/2014/main" id="{5D8FA13E-AFF2-4085-9D73-2E417BF6CC8C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267000" y="1361602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  <p:sp>
        <p:nvSpPr>
          <p:cNvPr id="15" name="Tijdelijke aanduiding voor tekst 4">
            <a:extLst>
              <a:ext uri="{FF2B5EF4-FFF2-40B4-BE49-F238E27FC236}">
                <a16:creationId xmlns:a16="http://schemas.microsoft.com/office/drawing/2014/main" id="{B77492B6-1416-4A63-9386-FA96B47E2853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6245241" y="1361602"/>
            <a:ext cx="2610000" cy="2918300"/>
          </a:xfrm>
          <a:prstGeom prst="rect">
            <a:avLst/>
          </a:prstGeom>
          <a:solidFill>
            <a:srgbClr val="00B050">
              <a:alpha val="4000"/>
            </a:srgbClr>
          </a:solidFill>
        </p:spPr>
        <p:txBody>
          <a:bodyPr lIns="0" tIns="0" rIns="0" bIns="0"/>
          <a:lstStyle>
            <a:lvl1pPr>
              <a:defRPr sz="1600">
                <a:solidFill>
                  <a:srgbClr val="535353"/>
                </a:solidFill>
              </a:defRPr>
            </a:lvl1pPr>
            <a:lvl2pPr>
              <a:defRPr sz="1800">
                <a:solidFill>
                  <a:srgbClr val="535353"/>
                </a:solidFill>
              </a:defRPr>
            </a:lvl2pPr>
            <a:lvl3pPr>
              <a:defRPr sz="1600">
                <a:solidFill>
                  <a:srgbClr val="535353"/>
                </a:solidFill>
              </a:defRPr>
            </a:lvl3pPr>
          </a:lstStyle>
          <a:p>
            <a:r>
              <a:rPr lang="nl-BE" dirty="0" err="1"/>
              <a:t>Calibri</a:t>
            </a:r>
            <a:r>
              <a:rPr lang="nl-BE" dirty="0"/>
              <a:t> antraciet grijs, 16 </a:t>
            </a:r>
            <a:r>
              <a:rPr lang="nl-BE" dirty="0" err="1"/>
              <a:t>pt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8599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_beeld + titel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4000" cy="48600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EB4615F5-6B99-134B-BA14-F885568F7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99417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_beeld + titel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0C6DC67E-A4A8-8046-9F48-8618BD576C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611" cy="48600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2" name="Title Text">
            <a:extLst>
              <a:ext uri="{FF2B5EF4-FFF2-40B4-BE49-F238E27FC236}">
                <a16:creationId xmlns:a16="http://schemas.microsoft.com/office/drawing/2014/main" id="{878582A4-FFFA-4997-8F8D-897F84FF3417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09380" y="851821"/>
            <a:ext cx="7241994" cy="1441003"/>
          </a:xfrm>
          <a:prstGeom prst="rect">
            <a:avLst/>
          </a:prstGeom>
        </p:spPr>
        <p:txBody>
          <a:bodyPr lIns="0" tIns="0" rIns="0" bIns="0" anchor="b"/>
          <a:lstStyle>
            <a:lvl1pPr marL="0" indent="-215985"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3" name="Body Level One…">
            <a:extLst>
              <a:ext uri="{FF2B5EF4-FFF2-40B4-BE49-F238E27FC236}">
                <a16:creationId xmlns:a16="http://schemas.microsoft.com/office/drawing/2014/main" id="{4F59F970-9325-4A64-BCC3-0C171A52AF71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309380" y="2292823"/>
            <a:ext cx="4119319" cy="1441003"/>
          </a:xfrm>
          <a:prstGeom prst="rect">
            <a:avLst/>
          </a:prstGeom>
        </p:spPr>
        <p:txBody>
          <a:bodyPr lIns="0" tIns="0" rIns="0" bIns="46800"/>
          <a:lstStyle>
            <a:lvl1pPr marL="0" indent="0">
              <a:buSzTx/>
              <a:buFontTx/>
              <a:buNone/>
              <a:defRPr sz="2000" b="1">
                <a:solidFill>
                  <a:srgbClr val="009B48"/>
                </a:solidFill>
                <a:latin typeface="+mn-lt"/>
              </a:defRPr>
            </a:lvl1pPr>
            <a:lvl2pPr marL="0" indent="342879">
              <a:buSzTx/>
              <a:buFontTx/>
              <a:buNone/>
              <a:defRPr sz="1800" b="0">
                <a:solidFill>
                  <a:srgbClr val="009B48"/>
                </a:solidFill>
                <a:latin typeface="+mn-lt"/>
              </a:defRPr>
            </a:lvl2pPr>
            <a:lvl3pPr marL="0" indent="685757">
              <a:buSzTx/>
              <a:buFontTx/>
              <a:buNone/>
              <a:defRPr sz="1500" b="0">
                <a:solidFill>
                  <a:srgbClr val="009B48"/>
                </a:solidFill>
                <a:latin typeface="+mn-lt"/>
              </a:defRPr>
            </a:lvl3pPr>
            <a:lvl4pPr marL="0" indent="1028636">
              <a:buSzTx/>
              <a:buFontTx/>
              <a:buNone/>
              <a:defRPr sz="1400" b="0">
                <a:solidFill>
                  <a:srgbClr val="009B48"/>
                </a:solidFill>
                <a:latin typeface="+mn-lt"/>
              </a:defRPr>
            </a:lvl4pPr>
            <a:lvl5pPr marL="0" indent="1371514">
              <a:buSzTx/>
              <a:buFontTx/>
              <a:buNone/>
              <a:defRPr sz="1200" b="0">
                <a:solidFill>
                  <a:srgbClr val="009B48"/>
                </a:solidFill>
                <a:latin typeface="+mn-lt"/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73603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Kleu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549CC4DC-4FD8-604D-B7F4-174F1AFBCF81}"/>
              </a:ext>
            </a:extLst>
          </p:cNvPr>
          <p:cNvSpPr/>
          <p:nvPr userDrawn="1"/>
        </p:nvSpPr>
        <p:spPr>
          <a:xfrm>
            <a:off x="309381" y="1400590"/>
            <a:ext cx="673769" cy="673769"/>
          </a:xfrm>
          <a:prstGeom prst="rect">
            <a:avLst/>
          </a:prstGeom>
          <a:solidFill>
            <a:srgbClr val="009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1B06AFD8-B952-B844-9AB4-8069EDFC23BD}"/>
              </a:ext>
            </a:extLst>
          </p:cNvPr>
          <p:cNvSpPr/>
          <p:nvPr userDrawn="1"/>
        </p:nvSpPr>
        <p:spPr>
          <a:xfrm>
            <a:off x="309381" y="2750075"/>
            <a:ext cx="673769" cy="673769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C865BCF-F6A3-B346-9C14-7BF5AB89533D}"/>
              </a:ext>
            </a:extLst>
          </p:cNvPr>
          <p:cNvSpPr/>
          <p:nvPr userDrawn="1"/>
        </p:nvSpPr>
        <p:spPr>
          <a:xfrm>
            <a:off x="309381" y="3639783"/>
            <a:ext cx="673769" cy="673769"/>
          </a:xfrm>
          <a:prstGeom prst="rect">
            <a:avLst/>
          </a:prstGeom>
          <a:solidFill>
            <a:srgbClr val="9CD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0D22A14-9FD3-3348-A0B2-C585295D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81" y="287595"/>
            <a:ext cx="8545861" cy="468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 sz="3200" b="1">
                <a:solidFill>
                  <a:srgbClr val="009B48"/>
                </a:solidFill>
                <a:latin typeface="+mn-lt"/>
              </a:defRPr>
            </a:lvl1pPr>
          </a:lstStyle>
          <a:p>
            <a:r>
              <a:rPr lang="nl-BE" dirty="0"/>
              <a:t>Calibri, groen, 32 pt, bold, bovenaan gelijnd</a:t>
            </a:r>
            <a:endParaRPr lang="en-US" dirty="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C7CFEF1-F92A-1E49-9083-FE05CE62B031}"/>
              </a:ext>
            </a:extLst>
          </p:cNvPr>
          <p:cNvSpPr/>
          <p:nvPr userDrawn="1"/>
        </p:nvSpPr>
        <p:spPr>
          <a:xfrm>
            <a:off x="2502566" y="2750075"/>
            <a:ext cx="673769" cy="673769"/>
          </a:xfrm>
          <a:prstGeom prst="rect">
            <a:avLst/>
          </a:prstGeom>
          <a:solidFill>
            <a:srgbClr val="D1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BAD9A5DD-96C6-F841-A2A0-E212C2052784}"/>
              </a:ext>
            </a:extLst>
          </p:cNvPr>
          <p:cNvSpPr/>
          <p:nvPr userDrawn="1"/>
        </p:nvSpPr>
        <p:spPr>
          <a:xfrm>
            <a:off x="4695751" y="2750075"/>
            <a:ext cx="673769" cy="673769"/>
          </a:xfrm>
          <a:prstGeom prst="rect">
            <a:avLst/>
          </a:prstGeom>
          <a:solidFill>
            <a:srgbClr val="3FC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B6AF4591-5620-BF4B-8F02-A3A805391724}"/>
              </a:ext>
            </a:extLst>
          </p:cNvPr>
          <p:cNvSpPr/>
          <p:nvPr userDrawn="1"/>
        </p:nvSpPr>
        <p:spPr>
          <a:xfrm>
            <a:off x="2502565" y="3639783"/>
            <a:ext cx="673769" cy="673769"/>
          </a:xfrm>
          <a:prstGeom prst="rect">
            <a:avLst/>
          </a:prstGeom>
          <a:solidFill>
            <a:srgbClr val="002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B92675A1-8C01-7449-B812-A8B7C7FB4AB1}"/>
              </a:ext>
            </a:extLst>
          </p:cNvPr>
          <p:cNvSpPr/>
          <p:nvPr userDrawn="1"/>
        </p:nvSpPr>
        <p:spPr>
          <a:xfrm>
            <a:off x="4695749" y="3639783"/>
            <a:ext cx="673769" cy="673769"/>
          </a:xfrm>
          <a:prstGeom prst="rect">
            <a:avLst/>
          </a:prstGeom>
          <a:solidFill>
            <a:srgbClr val="007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4800"/>
          </a:p>
        </p:txBody>
      </p:sp>
    </p:spTree>
    <p:extLst>
      <p:ext uri="{BB962C8B-B14F-4D97-AF65-F5344CB8AC3E}">
        <p14:creationId xmlns:p14="http://schemas.microsoft.com/office/powerpoint/2010/main" val="210431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laio-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1C261988-F3C2-0A41-BA87-BE7DFB68AB97}"/>
              </a:ext>
            </a:extLst>
          </p:cNvPr>
          <p:cNvSpPr/>
          <p:nvPr userDrawn="1"/>
        </p:nvSpPr>
        <p:spPr>
          <a:xfrm>
            <a:off x="-1" y="0"/>
            <a:ext cx="7296631" cy="5143500"/>
          </a:xfrm>
          <a:custGeom>
            <a:avLst/>
            <a:gdLst>
              <a:gd name="connsiteX0" fmla="*/ 0 w 19456416"/>
              <a:gd name="connsiteY0" fmla="*/ 0 h 13716000"/>
              <a:gd name="connsiteX1" fmla="*/ 1945641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  <a:gd name="connsiteX0" fmla="*/ 0 w 19456416"/>
              <a:gd name="connsiteY0" fmla="*/ 0 h 13716000"/>
              <a:gd name="connsiteX1" fmla="*/ 14660896 w 19456416"/>
              <a:gd name="connsiteY1" fmla="*/ 0 h 13716000"/>
              <a:gd name="connsiteX2" fmla="*/ 19456416 w 19456416"/>
              <a:gd name="connsiteY2" fmla="*/ 13716000 h 13716000"/>
              <a:gd name="connsiteX3" fmla="*/ 0 w 19456416"/>
              <a:gd name="connsiteY3" fmla="*/ 13716000 h 13716000"/>
              <a:gd name="connsiteX4" fmla="*/ 0 w 19456416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16" h="13716000">
                <a:moveTo>
                  <a:pt x="0" y="0"/>
                </a:moveTo>
                <a:lnTo>
                  <a:pt x="14660896" y="0"/>
                </a:lnTo>
                <a:lnTo>
                  <a:pt x="19456416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0D16B1-F2B8-964B-A1BE-BA41EDA80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4426" y="86995"/>
            <a:ext cx="4695606" cy="1828805"/>
          </a:xfrm>
        </p:spPr>
        <p:txBody>
          <a:bodyPr lIns="0" tIns="0" rIns="0" bIns="0" anchor="b" anchorCtr="0">
            <a:noAutofit/>
          </a:bodyPr>
          <a:lstStyle>
            <a:lvl1pPr algn="l">
              <a:defRPr sz="3750" b="1" i="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A01F740-FF69-5040-8002-AA80838D03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4426" y="2259390"/>
            <a:ext cx="4695606" cy="58287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172" indent="0" algn="ctr">
              <a:buNone/>
              <a:defRPr sz="2000"/>
            </a:lvl2pPr>
            <a:lvl3pPr marL="914343" indent="0" algn="ctr">
              <a:buNone/>
              <a:defRPr sz="1800"/>
            </a:lvl3pPr>
            <a:lvl4pPr marL="1371514" indent="0" algn="ctr">
              <a:buNone/>
              <a:defRPr sz="1600"/>
            </a:lvl4pPr>
            <a:lvl5pPr marL="1828686" indent="0" algn="ctr">
              <a:buNone/>
              <a:defRPr sz="1600"/>
            </a:lvl5pPr>
            <a:lvl6pPr marL="2285857" indent="0" algn="ctr">
              <a:buNone/>
              <a:defRPr sz="1600"/>
            </a:lvl6pPr>
            <a:lvl7pPr marL="2743029" indent="0" algn="ctr">
              <a:buNone/>
              <a:defRPr sz="1600"/>
            </a:lvl7pPr>
            <a:lvl8pPr marL="3200200" indent="0" algn="ctr">
              <a:buNone/>
              <a:defRPr sz="1600"/>
            </a:lvl8pPr>
            <a:lvl9pPr marL="3657371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nl-BE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DF2F196-C7EA-0941-9427-00F2502C1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0223" y="923927"/>
            <a:ext cx="2333777" cy="904875"/>
          </a:xfrm>
          <a:prstGeom prst="rect">
            <a:avLst/>
          </a:prstGeom>
        </p:spPr>
      </p:pic>
      <p:pic>
        <p:nvPicPr>
          <p:cNvPr id="9" name="Afbeelding 8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275440A3-6C36-4C7C-A4F2-3A18CAB627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6136" y="4427845"/>
            <a:ext cx="1044569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47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>
            <a:extLst>
              <a:ext uri="{FF2B5EF4-FFF2-40B4-BE49-F238E27FC236}">
                <a16:creationId xmlns:a16="http://schemas.microsoft.com/office/drawing/2014/main" id="{2224D7DF-11E1-4431-92EC-9CC60B2DAF12}"/>
              </a:ext>
            </a:extLst>
          </p:cNvPr>
          <p:cNvGrpSpPr/>
          <p:nvPr userDrawn="1"/>
        </p:nvGrpSpPr>
        <p:grpSpPr>
          <a:xfrm>
            <a:off x="0" y="4855500"/>
            <a:ext cx="9144000" cy="288000"/>
            <a:chOff x="0" y="12948000"/>
            <a:chExt cx="24384000" cy="768000"/>
          </a:xfrm>
        </p:grpSpPr>
        <p:sp>
          <p:nvSpPr>
            <p:cNvPr id="5" name="Rechthoek 4">
              <a:extLst>
                <a:ext uri="{FF2B5EF4-FFF2-40B4-BE49-F238E27FC236}">
                  <a16:creationId xmlns:a16="http://schemas.microsoft.com/office/drawing/2014/main" id="{0B0BDC05-E664-4A32-9093-5933483A5E7E}"/>
                </a:ext>
              </a:extLst>
            </p:cNvPr>
            <p:cNvSpPr/>
            <p:nvPr userDrawn="1"/>
          </p:nvSpPr>
          <p:spPr>
            <a:xfrm>
              <a:off x="0" y="12948000"/>
              <a:ext cx="24384000" cy="768000"/>
            </a:xfrm>
            <a:prstGeom prst="rect">
              <a:avLst/>
            </a:prstGeom>
            <a:solidFill>
              <a:srgbClr val="009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 sz="4800" dirty="0">
                <a:ln>
                  <a:noFill/>
                </a:ln>
                <a:solidFill>
                  <a:schemeClr val="tx1"/>
                </a:solidFill>
              </a:endParaRPr>
            </a:p>
          </p:txBody>
        </p:sp>
        <p:pic>
          <p:nvPicPr>
            <p:cNvPr id="10" name="Afbeelding 9" descr="Afbeelding met tekst, illustratie&#10;&#10;Automatisch gegenereerde beschrijving">
              <a:extLst>
                <a:ext uri="{FF2B5EF4-FFF2-40B4-BE49-F238E27FC236}">
                  <a16:creationId xmlns:a16="http://schemas.microsoft.com/office/drawing/2014/main" id="{4C72197D-AB3E-42BA-ADEF-3420C32D16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22364392" y="12948000"/>
              <a:ext cx="1860507" cy="76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675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4" r:id="rId3"/>
    <p:sldLayoutId id="2147483674" r:id="rId4"/>
    <p:sldLayoutId id="2147483689" r:id="rId5"/>
    <p:sldLayoutId id="2147483688" r:id="rId6"/>
    <p:sldLayoutId id="2147483687" r:id="rId7"/>
    <p:sldLayoutId id="2147483671" r:id="rId8"/>
  </p:sldLayoutIdLst>
  <p:hf sldNum="0" hdr="0" ftr="0" dt="0"/>
  <p:txStyles>
    <p:titleStyle>
      <a:lvl1pPr algn="l" defTabSz="91434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6" indent="-228586" algn="l" defTabSz="914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9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0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1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3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4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6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2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4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6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9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0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71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AD67B53-63C0-674E-AAED-F93BCD41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9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177F307-8FB0-CB4D-B932-CC965A513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4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 dirty="0"/>
              <a:t>Tekststijl van het model bewerken
Tweede niveau
Derde niveau
Vierde niveau
Vijfde niveau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829F259-A2D9-CA47-9E60-F91412CEB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04339F-BF91-B74F-87C5-3B368AE55B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DD4B912-EA79-5840-B16C-BEA48AEF7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5CD7BA3-9116-2B42-B538-A28524571C86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69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3" r:id="rId2"/>
    <p:sldLayoutId id="2147483704" r:id="rId3"/>
    <p:sldLayoutId id="2147483705" r:id="rId4"/>
    <p:sldLayoutId id="2147483702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sldNum="0" hdr="0" ftr="0" dt="0"/>
  <p:txStyles>
    <p:titleStyle>
      <a:lvl1pPr algn="l" defTabSz="91434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586" indent="-228586" algn="l" defTabSz="914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7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9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0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1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3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4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6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7" indent="-228586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2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4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6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9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0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71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vlaio.be/hinderpremi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91D13E-EC51-6257-A204-768A28C5C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451" y="1356101"/>
            <a:ext cx="5980343" cy="2056637"/>
          </a:xfrm>
        </p:spPr>
        <p:txBody>
          <a:bodyPr/>
          <a:lstStyle/>
          <a:p>
            <a:r>
              <a:rPr lang="nl-BE" b="0" dirty="0"/>
              <a:t>Hinderpremie</a:t>
            </a:r>
          </a:p>
        </p:txBody>
      </p:sp>
    </p:spTree>
    <p:extLst>
      <p:ext uri="{BB962C8B-B14F-4D97-AF65-F5344CB8AC3E}">
        <p14:creationId xmlns:p14="http://schemas.microsoft.com/office/powerpoint/2010/main" val="1611585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F57484-2458-6370-A1DC-285F6BACC5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000" y="1080000"/>
            <a:ext cx="7657737" cy="2751987"/>
          </a:xfrm>
        </p:spPr>
        <p:txBody>
          <a:bodyPr/>
          <a:lstStyle/>
          <a:p>
            <a:pPr algn="ctr"/>
            <a:r>
              <a:rPr lang="nl-BE" sz="9600" dirty="0"/>
              <a:t>“</a:t>
            </a:r>
            <a:br>
              <a:rPr lang="nl-BE" dirty="0"/>
            </a:br>
            <a:r>
              <a:rPr lang="nl-NL" dirty="0"/>
              <a:t>Toch sluiten door wegenwerken? </a:t>
            </a:r>
            <a:br>
              <a:rPr lang="nl-NL" dirty="0"/>
            </a:br>
            <a:r>
              <a:rPr lang="nl-NL" dirty="0"/>
              <a:t>Vraag je </a:t>
            </a:r>
            <a:r>
              <a:rPr lang="nl-NL" b="1" dirty="0"/>
              <a:t>sluitingspremie</a:t>
            </a:r>
            <a:r>
              <a:rPr lang="nl-NL" dirty="0"/>
              <a:t> aan.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38161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7C2BA-A2B2-68C5-A86A-69FEFEF6E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kan een sluitingspremie aanvragen? 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E39C62D-FC8D-0911-7363-A70FDD0C9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1019575"/>
            <a:ext cx="7995340" cy="2918300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Kleine ondernemingen </a:t>
            </a:r>
            <a:r>
              <a:rPr lang="nl-NL" dirty="0"/>
              <a:t>die </a:t>
            </a:r>
            <a:r>
              <a:rPr lang="nl-NL" b="1" dirty="0"/>
              <a:t>ernstige hinder </a:t>
            </a:r>
            <a:r>
              <a:rPr lang="nl-NL" dirty="0"/>
              <a:t>ondervinden van wegenwerken en die een brief ontvangen voor de </a:t>
            </a:r>
            <a:r>
              <a:rPr lang="nl-NL" dirty="0" err="1"/>
              <a:t>hinderpremie</a:t>
            </a:r>
            <a:r>
              <a:rPr lang="nl-NL" dirty="0"/>
              <a:t>.</a:t>
            </a:r>
          </a:p>
          <a:p>
            <a:r>
              <a:rPr lang="nl-NL" dirty="0"/>
              <a:t>Detailhandel, horeca en diensten</a:t>
            </a:r>
          </a:p>
          <a:p>
            <a:r>
              <a:rPr lang="nl-NL" dirty="0"/>
              <a:t>Maximum 9 werknemers (RSZ-personeelsklasse)</a:t>
            </a:r>
          </a:p>
          <a:p>
            <a:pPr lvl="1"/>
            <a:r>
              <a:rPr lang="nl-NL" dirty="0"/>
              <a:t>Met </a:t>
            </a:r>
            <a:r>
              <a:rPr lang="nl-NL" dirty="0" err="1"/>
              <a:t>interimkrachten</a:t>
            </a:r>
            <a:r>
              <a:rPr lang="nl-NL" dirty="0"/>
              <a:t> wordt geen rekening gehouden </a:t>
            </a:r>
          </a:p>
          <a:p>
            <a:r>
              <a:rPr lang="nl-NL" dirty="0"/>
              <a:t>Vaste openingstijden</a:t>
            </a:r>
          </a:p>
          <a:p>
            <a:r>
              <a:rPr lang="nl-NL" sz="20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Beschikken over ruimtes waar persoonlijk en direct contact met klanten plaatsvindt</a:t>
            </a:r>
            <a:endParaRPr lang="nl-BE" dirty="0"/>
          </a:p>
        </p:txBody>
      </p:sp>
      <p:pic>
        <p:nvPicPr>
          <p:cNvPr id="4" name="Afbeelding 3" descr="Illustraties_ppt-05.png">
            <a:extLst>
              <a:ext uri="{FF2B5EF4-FFF2-40B4-BE49-F238E27FC236}">
                <a16:creationId xmlns:a16="http://schemas.microsoft.com/office/drawing/2014/main" id="{E2B5A3C6-836D-F8EE-283E-24CA75C9C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876" y="3453579"/>
            <a:ext cx="2011680" cy="148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11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17F7B3-1766-35B0-321E-D03226474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Voorwaarden?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5BB6A39-F429-8140-0224-5891B6CCB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1126671"/>
            <a:ext cx="7995340" cy="315323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Zaak moet </a:t>
            </a:r>
            <a:r>
              <a:rPr lang="nl-NL" b="1" dirty="0"/>
              <a:t>minstens 21 opeenvolgende dagen gesloten </a:t>
            </a:r>
            <a:r>
              <a:rPr lang="nl-NL" dirty="0"/>
              <a:t>zijn. </a:t>
            </a:r>
          </a:p>
          <a:p>
            <a:pPr lvl="1"/>
            <a:r>
              <a:rPr lang="nl-NL" dirty="0"/>
              <a:t>Premie krijgt de handelaar vanaf de 22ste kalenderdag van de sluiting en vraagt hij aan in blokken van maximaal 30 kalenderdagen.</a:t>
            </a:r>
          </a:p>
          <a:p>
            <a:endParaRPr lang="nl-NL" dirty="0"/>
          </a:p>
          <a:p>
            <a:pPr marL="457171" lvl="1" indent="0">
              <a:buNone/>
            </a:pPr>
            <a:r>
              <a:rPr lang="nl-NL" sz="1600" i="1" dirty="0"/>
              <a:t>Voorbeeld:</a:t>
            </a:r>
            <a:br>
              <a:rPr lang="nl-NL" sz="1600" i="1" dirty="0"/>
            </a:br>
            <a:r>
              <a:rPr lang="nl-NL" sz="1600" i="1" dirty="0"/>
              <a:t>Een bakker is niet bereikbaar en moet zijn zaak 90 dagen sluiten door wegenwerken</a:t>
            </a:r>
            <a:endParaRPr lang="nl-BE" sz="1600" i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5AEA255-C10A-5166-5419-28D2ED38F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0" y="3081197"/>
            <a:ext cx="7468606" cy="164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09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1D3B53-A24E-BE25-00A7-7045AB3CE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bedraagt de sluitingspremie?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34C9DBF-090E-1E9D-331A-BF5C34302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547" y="3355382"/>
            <a:ext cx="7576174" cy="924519"/>
          </a:xfrm>
        </p:spPr>
        <p:txBody>
          <a:bodyPr/>
          <a:lstStyle/>
          <a:p>
            <a:pPr marL="0" indent="0" algn="ctr">
              <a:buNone/>
            </a:pPr>
            <a:r>
              <a:rPr lang="nl-NL" b="1" dirty="0">
                <a:solidFill>
                  <a:srgbClr val="009B48"/>
                </a:solidFill>
              </a:rPr>
              <a:t>per sluitingsdag</a:t>
            </a:r>
          </a:p>
          <a:p>
            <a:pPr marL="0" indent="0" algn="ctr">
              <a:buNone/>
            </a:pPr>
            <a:r>
              <a:rPr lang="nl-NL" b="1" dirty="0"/>
              <a:t>per periode van hinder</a:t>
            </a:r>
          </a:p>
          <a:p>
            <a:pPr algn="ctr"/>
            <a:endParaRPr lang="nl-BE" dirty="0"/>
          </a:p>
        </p:txBody>
      </p:sp>
      <p:pic>
        <p:nvPicPr>
          <p:cNvPr id="4" name="Afbeelding 3" descr="Illustraties_ppt-10.png">
            <a:extLst>
              <a:ext uri="{FF2B5EF4-FFF2-40B4-BE49-F238E27FC236}">
                <a16:creationId xmlns:a16="http://schemas.microsoft.com/office/drawing/2014/main" id="{E8E59DFE-253C-672B-4319-EA5C93503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4" y="1509230"/>
            <a:ext cx="3017520" cy="163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4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F57484-2458-6370-A1DC-285F6BACC5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000" y="1080000"/>
            <a:ext cx="7657737" cy="2751987"/>
          </a:xfrm>
        </p:spPr>
        <p:txBody>
          <a:bodyPr/>
          <a:lstStyle/>
          <a:p>
            <a:pPr algn="ctr"/>
            <a:r>
              <a:rPr lang="nl-BE" sz="9600" dirty="0"/>
              <a:t>“</a:t>
            </a:r>
            <a:br>
              <a:rPr lang="nl-BE" dirty="0"/>
            </a:br>
            <a:r>
              <a:rPr lang="nl-NL" dirty="0"/>
              <a:t>Handelaar komt niet in aanmerking </a:t>
            </a:r>
            <a:br>
              <a:rPr lang="nl-NL" dirty="0"/>
            </a:br>
            <a:r>
              <a:rPr lang="nl-NL" dirty="0"/>
              <a:t>voor een hinderpremie. </a:t>
            </a:r>
            <a:br>
              <a:rPr lang="nl-NL" dirty="0"/>
            </a:br>
            <a:r>
              <a:rPr lang="nl-NL" dirty="0"/>
              <a:t>Kan hij toch een </a:t>
            </a:r>
            <a:r>
              <a:rPr lang="nl-NL" b="1" dirty="0"/>
              <a:t>sluitingspremie</a:t>
            </a:r>
            <a:r>
              <a:rPr lang="nl-NL" dirty="0"/>
              <a:t> aanvragen?</a:t>
            </a:r>
            <a:br>
              <a:rPr lang="nl-NL" dirty="0"/>
            </a:b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79901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Illustraties_ppt-11.png">
            <a:extLst>
              <a:ext uri="{FF2B5EF4-FFF2-40B4-BE49-F238E27FC236}">
                <a16:creationId xmlns:a16="http://schemas.microsoft.com/office/drawing/2014/main" id="{9A57FB7D-1256-44EE-1E03-FB419122B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807" y="2688261"/>
            <a:ext cx="6029052" cy="216764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0D7C2BA-A2B2-68C5-A86A-69FEFEF6E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Ja, in specifieke gevallen. Voor wie?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E39C62D-FC8D-0911-7363-A70FDD0C9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1168708"/>
            <a:ext cx="7995340" cy="2918300"/>
          </a:xfrm>
        </p:spPr>
        <p:txBody>
          <a:bodyPr/>
          <a:lstStyle/>
          <a:p>
            <a:r>
              <a:rPr lang="nl-NL" sz="1800" dirty="0"/>
              <a:t>Detailhandel, horeca en diensten met maximum 9 werknemers, vaste openingstijden en ondernemingen die b</a:t>
            </a:r>
            <a:r>
              <a:rPr lang="nl-NL" sz="18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eschikken over ruimtes waar persoonlijk en direct contact met klanten plaatsvindt, </a:t>
            </a:r>
            <a:r>
              <a:rPr lang="nl-NL" sz="1800" dirty="0"/>
              <a:t>waarvan de zaak </a:t>
            </a:r>
            <a:r>
              <a:rPr lang="nl-NL" sz="1800" b="1" dirty="0">
                <a:solidFill>
                  <a:srgbClr val="FF0000"/>
                </a:solidFill>
              </a:rPr>
              <a:t>buiten</a:t>
            </a:r>
            <a:r>
              <a:rPr lang="nl-NL" sz="1800" dirty="0"/>
              <a:t> de hinderzone valt. </a:t>
            </a:r>
          </a:p>
          <a:p>
            <a:r>
              <a:rPr lang="nl-NL" sz="1800" dirty="0"/>
              <a:t>Beperkt aantal </a:t>
            </a:r>
            <a:r>
              <a:rPr lang="nl-NL" sz="1800" b="1" dirty="0"/>
              <a:t>vrije beroepen </a:t>
            </a:r>
            <a:r>
              <a:rPr lang="nl-NL" sz="1800" dirty="0"/>
              <a:t>en </a:t>
            </a:r>
            <a:r>
              <a:rPr lang="nl-NL" sz="1800" b="1" dirty="0"/>
              <a:t>diensten</a:t>
            </a:r>
            <a:r>
              <a:rPr lang="nl-NL" sz="1800" dirty="0"/>
              <a:t> die niet buiten de praktijkmuren of fysieke grenzen van de vestiging te organiseren zijn. Hun zaak kan </a:t>
            </a:r>
            <a:r>
              <a:rPr lang="nl-NL" sz="1800" b="1" dirty="0"/>
              <a:t>zowel binnen als buiten de hinderzone vallen</a:t>
            </a:r>
            <a:r>
              <a:rPr lang="nl-NL" sz="1800" dirty="0"/>
              <a:t>. 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71692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082381-F02B-6917-8103-F9C4C1075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Voorwaarden sluitingspremie voor deze doelgroep? 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59708AC-CF7B-BAC6-65B0-0DC1483B9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936702"/>
            <a:ext cx="7995340" cy="3343200"/>
          </a:xfrm>
        </p:spPr>
        <p:txBody>
          <a:bodyPr/>
          <a:lstStyle/>
          <a:p>
            <a:r>
              <a:rPr lang="nl-NL" dirty="0"/>
              <a:t>Zaak moet </a:t>
            </a:r>
            <a:r>
              <a:rPr lang="nl-NL" b="1" dirty="0"/>
              <a:t>minstens 21 opeenvolgende dagen gesloten </a:t>
            </a:r>
            <a:r>
              <a:rPr lang="nl-NL" dirty="0"/>
              <a:t>zijn. </a:t>
            </a:r>
          </a:p>
          <a:p>
            <a:pPr lvl="1"/>
            <a:r>
              <a:rPr lang="nl-NL" dirty="0"/>
              <a:t>Deze sluitingspremie kan de ondernemer krijgen vanaf de 8ste kalenderdag van de sluiting. </a:t>
            </a:r>
          </a:p>
          <a:p>
            <a:r>
              <a:rPr lang="nl-NL" dirty="0"/>
              <a:t>Bewijslast! </a:t>
            </a:r>
          </a:p>
          <a:p>
            <a:pPr lvl="1"/>
            <a:endParaRPr lang="nl-NL" dirty="0"/>
          </a:p>
          <a:p>
            <a:pPr marL="457171" lvl="1" indent="0">
              <a:buNone/>
            </a:pPr>
            <a:r>
              <a:rPr lang="nl-NL" sz="1600" i="1" dirty="0"/>
              <a:t>Voorbeeld:</a:t>
            </a:r>
            <a:br>
              <a:rPr lang="nl-NL" sz="1600" i="1" dirty="0"/>
            </a:br>
            <a:r>
              <a:rPr lang="nl-NL" sz="1600" i="1" dirty="0"/>
              <a:t>Een dokter is niet bereikbaar en moet zijn zaak 63 dagen sluiten door wegenwerken. Hij komt niet in aanmerking voor een hinderpremie maar wel voor een sluitingspremie.</a:t>
            </a: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Afbeelding 3" descr="Illustraties_ppt-09.png">
            <a:extLst>
              <a:ext uri="{FF2B5EF4-FFF2-40B4-BE49-F238E27FC236}">
                <a16:creationId xmlns:a16="http://schemas.microsoft.com/office/drawing/2014/main" id="{43D42C5D-102C-19DA-DCBE-D38442B02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913" y="3251504"/>
            <a:ext cx="2164080" cy="163372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82EC3DE-26AF-BD5D-2B62-99E684C680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21"/>
          <a:stretch/>
        </p:blipFill>
        <p:spPr>
          <a:xfrm>
            <a:off x="634351" y="3172791"/>
            <a:ext cx="6063815" cy="171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85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6F9FE9-E5DE-1AD3-7EB5-7C6CAD91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bedraagt deze sluitingspremie?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3B529B-8783-2F8A-FE23-3E5F14E5F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9069" y="3692136"/>
            <a:ext cx="8545861" cy="391843"/>
          </a:xfrm>
        </p:spPr>
        <p:txBody>
          <a:bodyPr/>
          <a:lstStyle/>
          <a:p>
            <a:pPr marL="0" indent="0" algn="ctr">
              <a:buNone/>
            </a:pPr>
            <a:r>
              <a:rPr lang="nl-BE" sz="2000" b="1" dirty="0">
                <a:solidFill>
                  <a:srgbClr val="009B48"/>
                </a:solidFill>
                <a:cs typeface="Flanders Art Sans Medium"/>
              </a:rPr>
              <a:t>per sluitingsdag</a:t>
            </a:r>
          </a:p>
          <a:p>
            <a:pPr marL="0" indent="0" algn="ctr">
              <a:buNone/>
            </a:pPr>
            <a:r>
              <a:rPr lang="nl-BE" sz="2000" b="1" dirty="0">
                <a:solidFill>
                  <a:srgbClr val="000000"/>
                </a:solidFill>
                <a:cs typeface="Flanders Art Sans Medium"/>
              </a:rPr>
              <a:t>per periode van hinder</a:t>
            </a:r>
          </a:p>
          <a:p>
            <a:endParaRPr lang="nl-BE" u="sng" dirty="0"/>
          </a:p>
        </p:txBody>
      </p:sp>
      <p:pic>
        <p:nvPicPr>
          <p:cNvPr id="4" name="Afbeelding 3" descr="Illustraties_ppt-10.png">
            <a:extLst>
              <a:ext uri="{FF2B5EF4-FFF2-40B4-BE49-F238E27FC236}">
                <a16:creationId xmlns:a16="http://schemas.microsoft.com/office/drawing/2014/main" id="{43E7BAD1-02C8-45CC-B738-8ADE3A139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551" y="1697272"/>
            <a:ext cx="3017520" cy="163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359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E12102-E2B2-773C-F2C2-1D22E6F36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Meer info?</a:t>
            </a:r>
          </a:p>
        </p:txBody>
      </p:sp>
      <p:grpSp>
        <p:nvGrpSpPr>
          <p:cNvPr id="11" name="Groep 10">
            <a:extLst>
              <a:ext uri="{FF2B5EF4-FFF2-40B4-BE49-F238E27FC236}">
                <a16:creationId xmlns:a16="http://schemas.microsoft.com/office/drawing/2014/main" id="{EEED3BDF-77C2-A8D9-BB56-C4FF8AF6395A}"/>
              </a:ext>
            </a:extLst>
          </p:cNvPr>
          <p:cNvGrpSpPr/>
          <p:nvPr/>
        </p:nvGrpSpPr>
        <p:grpSpPr>
          <a:xfrm>
            <a:off x="2333119" y="1977127"/>
            <a:ext cx="4710060" cy="2011128"/>
            <a:chOff x="2441605" y="1977127"/>
            <a:chExt cx="4710060" cy="2011128"/>
          </a:xfrm>
        </p:grpSpPr>
        <p:sp>
          <p:nvSpPr>
            <p:cNvPr id="3" name="Tekstvak 2">
              <a:extLst>
                <a:ext uri="{FF2B5EF4-FFF2-40B4-BE49-F238E27FC236}">
                  <a16:creationId xmlns:a16="http://schemas.microsoft.com/office/drawing/2014/main" id="{9AF59C16-BAD7-9F56-4593-A999333FBBFC}"/>
                </a:ext>
              </a:extLst>
            </p:cNvPr>
            <p:cNvSpPr txBox="1"/>
            <p:nvPr/>
          </p:nvSpPr>
          <p:spPr>
            <a:xfrm>
              <a:off x="2655665" y="2929464"/>
              <a:ext cx="9719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2000" b="1" dirty="0">
                  <a:cs typeface="FlandersArtSerif-Medium"/>
                </a:rPr>
                <a:t>contact</a:t>
              </a:r>
            </a:p>
          </p:txBody>
        </p:sp>
        <p:sp>
          <p:nvSpPr>
            <p:cNvPr id="4" name="Tekstvak 3">
              <a:extLst>
                <a:ext uri="{FF2B5EF4-FFF2-40B4-BE49-F238E27FC236}">
                  <a16:creationId xmlns:a16="http://schemas.microsoft.com/office/drawing/2014/main" id="{8E9901CA-4E4B-4971-43FC-66CE7FACA6FA}"/>
                </a:ext>
              </a:extLst>
            </p:cNvPr>
            <p:cNvSpPr txBox="1"/>
            <p:nvPr/>
          </p:nvSpPr>
          <p:spPr>
            <a:xfrm>
              <a:off x="5594832" y="2929464"/>
              <a:ext cx="8531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2000" b="1" dirty="0">
                  <a:cs typeface="FlandersArtSerif-Medium"/>
                </a:rPr>
                <a:t>online</a:t>
              </a:r>
            </a:p>
          </p:txBody>
        </p:sp>
        <p:sp>
          <p:nvSpPr>
            <p:cNvPr id="5" name="Tekstvak 4">
              <a:extLst>
                <a:ext uri="{FF2B5EF4-FFF2-40B4-BE49-F238E27FC236}">
                  <a16:creationId xmlns:a16="http://schemas.microsoft.com/office/drawing/2014/main" id="{1D884CFD-E815-E42C-AD77-25F5515F8E9D}"/>
                </a:ext>
              </a:extLst>
            </p:cNvPr>
            <p:cNvSpPr txBox="1"/>
            <p:nvPr/>
          </p:nvSpPr>
          <p:spPr>
            <a:xfrm>
              <a:off x="2441605" y="3458688"/>
              <a:ext cx="1400130" cy="52322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nl-NL" sz="1400" dirty="0">
                  <a:cs typeface="FlandersArtSans-Light"/>
                </a:rPr>
                <a:t>1700</a:t>
              </a:r>
            </a:p>
            <a:p>
              <a:pPr algn="ctr"/>
              <a:r>
                <a:rPr lang="nl-NL" sz="1400" dirty="0">
                  <a:cs typeface="FlandersArtSans-Light"/>
                </a:rPr>
                <a:t>Vlaamse Infolijn</a:t>
              </a:r>
            </a:p>
          </p:txBody>
        </p:sp>
        <p:cxnSp>
          <p:nvCxnSpPr>
            <p:cNvPr id="6" name="Rechte verbindingslijn 5">
              <a:extLst>
                <a:ext uri="{FF2B5EF4-FFF2-40B4-BE49-F238E27FC236}">
                  <a16:creationId xmlns:a16="http://schemas.microsoft.com/office/drawing/2014/main" id="{EFC15B0C-3358-8D44-9E87-1B2F36285FB8}"/>
                </a:ext>
              </a:extLst>
            </p:cNvPr>
            <p:cNvCxnSpPr/>
            <p:nvPr/>
          </p:nvCxnSpPr>
          <p:spPr>
            <a:xfrm>
              <a:off x="2874963" y="3333127"/>
              <a:ext cx="533400" cy="0"/>
            </a:xfrm>
            <a:prstGeom prst="line">
              <a:avLst/>
            </a:prstGeom>
            <a:ln>
              <a:solidFill>
                <a:srgbClr val="009B48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Rechte verbindingslijn 6">
              <a:extLst>
                <a:ext uri="{FF2B5EF4-FFF2-40B4-BE49-F238E27FC236}">
                  <a16:creationId xmlns:a16="http://schemas.microsoft.com/office/drawing/2014/main" id="{3C163A70-CA3F-57E0-27E7-46FBFFAACF04}"/>
                </a:ext>
              </a:extLst>
            </p:cNvPr>
            <p:cNvCxnSpPr/>
            <p:nvPr/>
          </p:nvCxnSpPr>
          <p:spPr>
            <a:xfrm>
              <a:off x="5754688" y="3333127"/>
              <a:ext cx="533400" cy="0"/>
            </a:xfrm>
            <a:prstGeom prst="line">
              <a:avLst/>
            </a:prstGeom>
            <a:ln>
              <a:solidFill>
                <a:srgbClr val="009B48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kstvak 7">
              <a:extLst>
                <a:ext uri="{FF2B5EF4-FFF2-40B4-BE49-F238E27FC236}">
                  <a16:creationId xmlns:a16="http://schemas.microsoft.com/office/drawing/2014/main" id="{97B4B3C3-3C39-B5D5-42CE-6E9D6F723991}"/>
                </a:ext>
              </a:extLst>
            </p:cNvPr>
            <p:cNvSpPr txBox="1"/>
            <p:nvPr/>
          </p:nvSpPr>
          <p:spPr>
            <a:xfrm>
              <a:off x="4891111" y="3465035"/>
              <a:ext cx="2260554" cy="523220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nl-NL" sz="1400" dirty="0">
                  <a:cs typeface="FlandersArtSans-Light"/>
                  <a:hlinkClick r:id="rId2"/>
                </a:rPr>
                <a:t>www.vlaio.be/hinderpremie</a:t>
              </a:r>
              <a:endParaRPr lang="nl-NL" sz="1400" dirty="0">
                <a:cs typeface="FlandersArtSans-Light"/>
              </a:endParaRPr>
            </a:p>
            <a:p>
              <a:pPr algn="ctr"/>
              <a:r>
                <a:rPr lang="nl-NL" sz="1400" dirty="0">
                  <a:cs typeface="FlandersArtSans-Light"/>
                </a:rPr>
                <a:t>hinderpremie@vlaio.be</a:t>
              </a:r>
            </a:p>
          </p:txBody>
        </p:sp>
        <p:pic>
          <p:nvPicPr>
            <p:cNvPr id="9" name="Afbeelding 8" descr="contactcenter.png">
              <a:extLst>
                <a:ext uri="{FF2B5EF4-FFF2-40B4-BE49-F238E27FC236}">
                  <a16:creationId xmlns:a16="http://schemas.microsoft.com/office/drawing/2014/main" id="{5C509A93-09EF-3139-A40B-2088B4956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5055" y="2114550"/>
              <a:ext cx="630936" cy="685800"/>
            </a:xfrm>
            <a:prstGeom prst="rect">
              <a:avLst/>
            </a:prstGeom>
          </p:spPr>
        </p:pic>
        <p:pic>
          <p:nvPicPr>
            <p:cNvPr id="10" name="Afbeelding 9" descr="online.png">
              <a:extLst>
                <a:ext uri="{FF2B5EF4-FFF2-40B4-BE49-F238E27FC236}">
                  <a16:creationId xmlns:a16="http://schemas.microsoft.com/office/drawing/2014/main" id="{8D8BE222-EB93-410D-A596-3F291313D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5017" y="1977127"/>
              <a:ext cx="813816" cy="813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2254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66318E-2E16-6E9B-241B-D3C7B146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Inhoud</a:t>
            </a:r>
          </a:p>
        </p:txBody>
      </p:sp>
      <p:sp>
        <p:nvSpPr>
          <p:cNvPr id="3" name="Tijdelijke aanduiding voor inhoud 1">
            <a:extLst>
              <a:ext uri="{FF2B5EF4-FFF2-40B4-BE49-F238E27FC236}">
                <a16:creationId xmlns:a16="http://schemas.microsoft.com/office/drawing/2014/main" id="{51D023A0-3E59-EEE1-B9ED-D3A310F18447}"/>
              </a:ext>
            </a:extLst>
          </p:cNvPr>
          <p:cNvSpPr txBox="1">
            <a:spLocks/>
          </p:cNvSpPr>
          <p:nvPr/>
        </p:nvSpPr>
        <p:spPr>
          <a:xfrm>
            <a:off x="770287" y="1123627"/>
            <a:ext cx="8231187" cy="359560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586" indent="-228586" algn="l" defTabSz="914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57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29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00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71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43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14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86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57" indent="-228586" algn="l" defTabSz="91434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dirty="0">
                <a:solidFill>
                  <a:srgbClr val="009B48"/>
                </a:solidFill>
                <a:latin typeface="Calibri "/>
                <a:cs typeface="Flanders Art Sans Medium"/>
              </a:rPr>
              <a:t>HINDERPREMIE</a:t>
            </a:r>
            <a:endParaRPr lang="nl-NL" dirty="0">
              <a:latin typeface="Calibri 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Waarom een hinderpremie?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Wie krijgt een hinderpremie?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Voorwaarden ernstige hinder?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Hoeveel bedraagt de hinderpremie?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Hoe de betaling aanvragen?</a:t>
            </a:r>
            <a:br>
              <a:rPr lang="nl-NL" sz="1600" dirty="0">
                <a:latin typeface="Calibri "/>
              </a:rPr>
            </a:br>
            <a:endParaRPr lang="nl-NL" sz="1600" dirty="0">
              <a:latin typeface="Calibri 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dirty="0">
                <a:solidFill>
                  <a:srgbClr val="009B48"/>
                </a:solidFill>
                <a:latin typeface="Calibri "/>
                <a:cs typeface="Flanders Art Sans Medium"/>
              </a:rPr>
              <a:t>SLUITINGSPREMIE</a:t>
            </a:r>
            <a:endParaRPr lang="nl-NL" dirty="0">
              <a:latin typeface="Calibri 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Wie kan een sluitingspremie aanvragen?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Voorwaarden?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nl-NL" sz="1700" dirty="0">
                <a:solidFill>
                  <a:srgbClr val="535353"/>
                </a:solidFill>
                <a:latin typeface="Calibri "/>
              </a:rPr>
              <a:t>Hoeveel bedraagt de sluitingspremie? </a:t>
            </a:r>
            <a:br>
              <a:rPr lang="nl-NL" sz="1600" dirty="0">
                <a:latin typeface="Calibri "/>
              </a:rPr>
            </a:br>
            <a:endParaRPr lang="nl-NL" sz="1600" dirty="0">
              <a:latin typeface="Calibri "/>
            </a:endParaRPr>
          </a:p>
          <a:p>
            <a:endParaRPr lang="nl-NL" dirty="0"/>
          </a:p>
        </p:txBody>
      </p:sp>
      <p:pic>
        <p:nvPicPr>
          <p:cNvPr id="3074" name="Picture 2" descr="openbare_werken_170214-005">
            <a:extLst>
              <a:ext uri="{FF2B5EF4-FFF2-40B4-BE49-F238E27FC236}">
                <a16:creationId xmlns:a16="http://schemas.microsoft.com/office/drawing/2014/main" id="{59306F5B-0FE3-0175-FCDC-F1ADA48E1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57"/>
          <a:stretch/>
        </p:blipFill>
        <p:spPr bwMode="auto">
          <a:xfrm>
            <a:off x="4957849" y="0"/>
            <a:ext cx="4196461" cy="485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148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3F366F-75B0-C017-C566-AD042CC3F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848" y="1393810"/>
            <a:ext cx="7603493" cy="2550509"/>
          </a:xfrm>
        </p:spPr>
        <p:txBody>
          <a:bodyPr/>
          <a:lstStyle/>
          <a:p>
            <a:pPr algn="ctr"/>
            <a:r>
              <a:rPr lang="nl-BE" sz="9600" dirty="0"/>
              <a:t>“</a:t>
            </a:r>
            <a:br>
              <a:rPr lang="nl-BE" sz="9600" dirty="0"/>
            </a:br>
            <a:r>
              <a:rPr lang="nl-NL" dirty="0">
                <a:latin typeface="Calibri "/>
                <a:cs typeface="Flanders Art Serif Light"/>
              </a:rPr>
              <a:t>Open blijven tijdens wegenwerken? </a:t>
            </a:r>
            <a:br>
              <a:rPr lang="nl-NL" dirty="0">
                <a:latin typeface="Calibri "/>
                <a:cs typeface="Flanders Art Serif Light"/>
              </a:rPr>
            </a:br>
            <a:r>
              <a:rPr lang="nl-NL" dirty="0">
                <a:latin typeface="Calibri "/>
                <a:cs typeface="Flanders Art Serif Light"/>
              </a:rPr>
              <a:t>Maak gebruik van de </a:t>
            </a:r>
            <a:r>
              <a:rPr lang="nl-NL" dirty="0">
                <a:latin typeface="Calibri "/>
                <a:cs typeface="Flanders Art Serif Medium"/>
              </a:rPr>
              <a:t>hinderpremie</a:t>
            </a:r>
            <a:r>
              <a:rPr lang="nl-NL" dirty="0">
                <a:latin typeface="Calibri "/>
                <a:cs typeface="Flanders Art Serif Light"/>
              </a:rPr>
              <a:t>.</a:t>
            </a:r>
            <a:endParaRPr lang="nl-BE" dirty="0">
              <a:latin typeface="Calibri "/>
            </a:endParaRPr>
          </a:p>
        </p:txBody>
      </p:sp>
    </p:spTree>
    <p:extLst>
      <p:ext uri="{BB962C8B-B14F-4D97-AF65-F5344CB8AC3E}">
        <p14:creationId xmlns:p14="http://schemas.microsoft.com/office/powerpoint/2010/main" val="4247992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611517-396A-4C25-6ED9-F362467DA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Waarom een hinderpremie? 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1EF79891-17A7-29C5-F821-FD5C00E1DEB8}"/>
              </a:ext>
            </a:extLst>
          </p:cNvPr>
          <p:cNvSpPr/>
          <p:nvPr/>
        </p:nvSpPr>
        <p:spPr>
          <a:xfrm>
            <a:off x="4938465" y="2684250"/>
            <a:ext cx="374833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800" dirty="0">
                <a:solidFill>
                  <a:srgbClr val="009B48"/>
                </a:solidFill>
                <a:latin typeface="Calibri "/>
              </a:rPr>
              <a:t>GROTE UITDAGING</a:t>
            </a:r>
          </a:p>
          <a:p>
            <a:pPr algn="ctr"/>
            <a:endParaRPr lang="nl-NL" dirty="0">
              <a:solidFill>
                <a:srgbClr val="535353"/>
              </a:solidFill>
              <a:latin typeface="Flanders Art Sans Light"/>
              <a:cs typeface="Flanders Art Sans Light"/>
            </a:endParaRPr>
          </a:p>
          <a:p>
            <a:pPr algn="ctr"/>
            <a:r>
              <a:rPr lang="nl-NL" sz="1600" dirty="0">
                <a:solidFill>
                  <a:srgbClr val="535353"/>
                </a:solidFill>
                <a:cs typeface="Flanders Art Sans Light"/>
              </a:rPr>
              <a:t>een aanleiding om de manier van werken tijdelijk </a:t>
            </a:r>
            <a:r>
              <a:rPr lang="nl-NL" sz="1600" b="1" dirty="0">
                <a:solidFill>
                  <a:srgbClr val="535353"/>
                </a:solidFill>
                <a:cs typeface="Flanders Art Sans Medium"/>
              </a:rPr>
              <a:t>op een originele manier</a:t>
            </a:r>
            <a:r>
              <a:rPr lang="nl-NL" sz="1600" b="1" dirty="0">
                <a:solidFill>
                  <a:srgbClr val="535353"/>
                </a:solidFill>
                <a:cs typeface="Flanders Art Sans Light"/>
              </a:rPr>
              <a:t> </a:t>
            </a:r>
            <a:r>
              <a:rPr lang="nl-NL" sz="1600" dirty="0">
                <a:solidFill>
                  <a:srgbClr val="535353"/>
                </a:solidFill>
                <a:cs typeface="Flanders Art Sans Light"/>
              </a:rPr>
              <a:t>aan te passen of misschien zelfs blijvend te vernieuwen</a:t>
            </a:r>
          </a:p>
        </p:txBody>
      </p:sp>
      <p:pic>
        <p:nvPicPr>
          <p:cNvPr id="5" name="Afbeelding 4" descr="Illustraties_ppt-01.png">
            <a:extLst>
              <a:ext uri="{FF2B5EF4-FFF2-40B4-BE49-F238E27FC236}">
                <a16:creationId xmlns:a16="http://schemas.microsoft.com/office/drawing/2014/main" id="{055CE6B1-9877-1A09-1BD4-739B5162E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19" y="1212006"/>
            <a:ext cx="1251898" cy="1247244"/>
          </a:xfrm>
          <a:prstGeom prst="rect">
            <a:avLst/>
          </a:prstGeom>
        </p:spPr>
      </p:pic>
      <p:pic>
        <p:nvPicPr>
          <p:cNvPr id="6" name="Afbeelding 5" descr="Illustraties_ppt-02.png">
            <a:extLst>
              <a:ext uri="{FF2B5EF4-FFF2-40B4-BE49-F238E27FC236}">
                <a16:creationId xmlns:a16="http://schemas.microsoft.com/office/drawing/2014/main" id="{B1B4B262-B37A-D5FD-EA08-565456F3C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624" y="1212006"/>
            <a:ext cx="1452016" cy="1247244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C1D2F0D8-E040-7698-D011-683849FD7043}"/>
              </a:ext>
            </a:extLst>
          </p:cNvPr>
          <p:cNvSpPr/>
          <p:nvPr/>
        </p:nvSpPr>
        <p:spPr>
          <a:xfrm>
            <a:off x="457201" y="2684250"/>
            <a:ext cx="374833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nl-NL" sz="2800" dirty="0">
                <a:solidFill>
                  <a:srgbClr val="009B48"/>
                </a:solidFill>
                <a:latin typeface="Calibri "/>
              </a:rPr>
              <a:t>ERNSTIGE HINDER</a:t>
            </a:r>
          </a:p>
          <a:p>
            <a:pPr algn="ctr"/>
            <a:endParaRPr lang="nl-NL" dirty="0">
              <a:solidFill>
                <a:srgbClr val="535353"/>
              </a:solidFill>
              <a:latin typeface="Flanders Art Sans Light"/>
              <a:cs typeface="Flanders Art Sans Light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l-NL" sz="1600" dirty="0">
                <a:solidFill>
                  <a:srgbClr val="535353"/>
                </a:solidFill>
                <a:latin typeface="Calibri "/>
              </a:rPr>
              <a:t>bijzondere situatie die </a:t>
            </a:r>
            <a:r>
              <a:rPr lang="nl-NL" sz="1600" dirty="0">
                <a:solidFill>
                  <a:srgbClr val="535353"/>
                </a:solidFill>
                <a:latin typeface="Calibri "/>
                <a:cs typeface="Flanders Art Sans Medium"/>
              </a:rPr>
              <a:t>veel creativiteit </a:t>
            </a:r>
            <a:r>
              <a:rPr lang="nl-NL" sz="1600" dirty="0">
                <a:solidFill>
                  <a:srgbClr val="535353"/>
                </a:solidFill>
                <a:latin typeface="Calibri "/>
              </a:rPr>
              <a:t>vraagt van de ondernemer </a:t>
            </a:r>
          </a:p>
        </p:txBody>
      </p:sp>
    </p:spTree>
    <p:extLst>
      <p:ext uri="{BB962C8B-B14F-4D97-AF65-F5344CB8AC3E}">
        <p14:creationId xmlns:p14="http://schemas.microsoft.com/office/powerpoint/2010/main" val="3596482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9781D-9263-DD2E-3895-132C4D75C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Waarom een hinderpremie? 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FBD83EB-97FC-6082-8E24-6225627A2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926906"/>
            <a:ext cx="7995340" cy="2918300"/>
          </a:xfrm>
        </p:spPr>
        <p:txBody>
          <a:bodyPr/>
          <a:lstStyle/>
          <a:p>
            <a:r>
              <a:rPr lang="nl-NL" dirty="0"/>
              <a:t>De hinderpremie is een </a:t>
            </a:r>
            <a:r>
              <a:rPr lang="nl-NL" b="1" dirty="0"/>
              <a:t>financieel steuntje in de rug</a:t>
            </a:r>
            <a:r>
              <a:rPr lang="nl-NL" dirty="0"/>
              <a:t>.</a:t>
            </a:r>
          </a:p>
          <a:p>
            <a:r>
              <a:rPr lang="nl-NL" dirty="0"/>
              <a:t>Het biedt wat ademruimte om vindingrijk te werk te gaan. </a:t>
            </a:r>
            <a:br>
              <a:rPr lang="nl-NL" dirty="0"/>
            </a:br>
            <a:r>
              <a:rPr lang="nl-NL" dirty="0"/>
              <a:t>Zo kan de handelaar zijn klanten </a:t>
            </a:r>
            <a:r>
              <a:rPr lang="nl-NL" b="1" dirty="0"/>
              <a:t>informeren</a:t>
            </a:r>
            <a:r>
              <a:rPr lang="nl-NL" dirty="0"/>
              <a:t> en blijven </a:t>
            </a:r>
            <a:r>
              <a:rPr lang="nl-NL" b="1" dirty="0"/>
              <a:t>bedienen</a:t>
            </a:r>
            <a:r>
              <a:rPr lang="nl-NL" dirty="0"/>
              <a:t> tijdens deze periode. </a:t>
            </a:r>
            <a:br>
              <a:rPr lang="nl-NL" dirty="0"/>
            </a:br>
            <a:endParaRPr lang="nl-NL" dirty="0"/>
          </a:p>
          <a:p>
            <a:pPr marL="271463" indent="-271463">
              <a:buNone/>
            </a:pPr>
            <a:r>
              <a:rPr lang="nl-NL" sz="1800" i="1" dirty="0"/>
              <a:t>Enkele voorbeelden:</a:t>
            </a:r>
          </a:p>
          <a:p>
            <a:endParaRPr lang="nl-BE" dirty="0"/>
          </a:p>
        </p:txBody>
      </p:sp>
      <p:pic>
        <p:nvPicPr>
          <p:cNvPr id="6" name="Afbeelding 5" descr="Illustraties_ppt-02.png">
            <a:extLst>
              <a:ext uri="{FF2B5EF4-FFF2-40B4-BE49-F238E27FC236}">
                <a16:creationId xmlns:a16="http://schemas.microsoft.com/office/drawing/2014/main" id="{306718C2-3BF6-A560-A944-45C658FFA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6" y="3037103"/>
            <a:ext cx="1141862" cy="980830"/>
          </a:xfrm>
          <a:prstGeom prst="rect">
            <a:avLst/>
          </a:prstGeom>
        </p:spPr>
      </p:pic>
      <p:pic>
        <p:nvPicPr>
          <p:cNvPr id="7" name="Afbeelding 6" descr="Illustraties_ppt-03.png">
            <a:extLst>
              <a:ext uri="{FF2B5EF4-FFF2-40B4-BE49-F238E27FC236}">
                <a16:creationId xmlns:a16="http://schemas.microsoft.com/office/drawing/2014/main" id="{E63898F2-689C-5446-589E-368CC4D86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541" y="3015145"/>
            <a:ext cx="775879" cy="1002788"/>
          </a:xfrm>
          <a:prstGeom prst="rect">
            <a:avLst/>
          </a:prstGeom>
        </p:spPr>
      </p:pic>
      <p:pic>
        <p:nvPicPr>
          <p:cNvPr id="8" name="Afbeelding 7" descr="Illustraties_ppt-04.png">
            <a:extLst>
              <a:ext uri="{FF2B5EF4-FFF2-40B4-BE49-F238E27FC236}">
                <a16:creationId xmlns:a16="http://schemas.microsoft.com/office/drawing/2014/main" id="{BE028129-B350-2992-2EB7-DEE52AAE7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471" y="3015145"/>
            <a:ext cx="1339491" cy="1002788"/>
          </a:xfrm>
          <a:prstGeom prst="rect">
            <a:avLst/>
          </a:prstGeom>
        </p:spPr>
      </p:pic>
      <p:sp>
        <p:nvSpPr>
          <p:cNvPr id="9" name="Rechthoek 8">
            <a:extLst>
              <a:ext uri="{FF2B5EF4-FFF2-40B4-BE49-F238E27FC236}">
                <a16:creationId xmlns:a16="http://schemas.microsoft.com/office/drawing/2014/main" id="{A6E7CED9-690D-D7A2-1663-E3D3D7631C70}"/>
              </a:ext>
            </a:extLst>
          </p:cNvPr>
          <p:cNvSpPr/>
          <p:nvPr/>
        </p:nvSpPr>
        <p:spPr>
          <a:xfrm>
            <a:off x="807452" y="4109880"/>
            <a:ext cx="1120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solidFill>
                  <a:srgbClr val="009B48"/>
                </a:solidFill>
                <a:cs typeface="Flanders Art Sans Light"/>
              </a:rPr>
              <a:t>webshop</a:t>
            </a:r>
            <a:endParaRPr lang="nl-NL" sz="1600" dirty="0">
              <a:solidFill>
                <a:srgbClr val="009B48"/>
              </a:solidFill>
              <a:cs typeface="Flanders Art Sans Light"/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8A573E7F-C217-EB32-8559-1E27D150BD48}"/>
              </a:ext>
            </a:extLst>
          </p:cNvPr>
          <p:cNvSpPr/>
          <p:nvPr/>
        </p:nvSpPr>
        <p:spPr>
          <a:xfrm>
            <a:off x="3153177" y="4112987"/>
            <a:ext cx="211659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solidFill>
                  <a:srgbClr val="009B48"/>
                </a:solidFill>
              </a:rPr>
              <a:t>brochure met uitleg over bereikbaarheid</a:t>
            </a:r>
            <a:endParaRPr lang="nl-NL" sz="1600" dirty="0">
              <a:solidFill>
                <a:srgbClr val="009B48"/>
              </a:solidFill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86BC99AD-6C08-291A-50A1-7635DCB18F0C}"/>
              </a:ext>
            </a:extLst>
          </p:cNvPr>
          <p:cNvSpPr/>
          <p:nvPr/>
        </p:nvSpPr>
        <p:spPr>
          <a:xfrm>
            <a:off x="5734376" y="4109006"/>
            <a:ext cx="2913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solidFill>
                  <a:srgbClr val="009B48"/>
                </a:solidFill>
              </a:rPr>
              <a:t>promotieacties voor klanten die de hinder trotseren</a:t>
            </a:r>
            <a:endParaRPr lang="nl-NL" sz="1600" dirty="0">
              <a:solidFill>
                <a:srgbClr val="009B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851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F3CDB2-1E59-8F81-C118-3121F23A0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Wie krijgt een hinderpremie?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D002C2-56E9-722E-5381-17DD716811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1215019"/>
            <a:ext cx="7995340" cy="2918300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Kleine ondernemingen die </a:t>
            </a:r>
            <a:r>
              <a:rPr lang="nl-NL" b="1" dirty="0"/>
              <a:t>ernstige hinder ondervinden van wegenwerken</a:t>
            </a:r>
            <a:r>
              <a:rPr lang="nl-NL" dirty="0"/>
              <a:t>.</a:t>
            </a:r>
          </a:p>
          <a:p>
            <a:r>
              <a:rPr lang="nl-NL" dirty="0"/>
              <a:t>Detailhandel, horeca en diensten</a:t>
            </a:r>
          </a:p>
          <a:p>
            <a:r>
              <a:rPr lang="nl-NL" dirty="0"/>
              <a:t>Maximum 9 werknemers (RSZ-personeelsklasse)</a:t>
            </a:r>
          </a:p>
          <a:p>
            <a:pPr lvl="1"/>
            <a:r>
              <a:rPr lang="nl-NL" dirty="0"/>
              <a:t>Met </a:t>
            </a:r>
            <a:r>
              <a:rPr lang="nl-NL" dirty="0" err="1"/>
              <a:t>interimkrachten</a:t>
            </a:r>
            <a:r>
              <a:rPr lang="nl-NL" dirty="0"/>
              <a:t> wordt geen rekening gehouden </a:t>
            </a:r>
          </a:p>
          <a:p>
            <a:r>
              <a:rPr lang="nl-NL" dirty="0"/>
              <a:t>Vaste openingstijden</a:t>
            </a:r>
          </a:p>
          <a:p>
            <a:r>
              <a:rPr lang="nl-NL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Beschikken over ruimtes waar persoonlijk en direct contact met klanten plaatsvindt</a:t>
            </a:r>
            <a:endParaRPr lang="nl-BE" dirty="0"/>
          </a:p>
        </p:txBody>
      </p:sp>
      <p:pic>
        <p:nvPicPr>
          <p:cNvPr id="4" name="Afbeelding 3" descr="Illustraties_ppt-05.png">
            <a:extLst>
              <a:ext uri="{FF2B5EF4-FFF2-40B4-BE49-F238E27FC236}">
                <a16:creationId xmlns:a16="http://schemas.microsoft.com/office/drawing/2014/main" id="{074592B8-7A88-283E-D6EE-F6E88B192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876" y="3453579"/>
            <a:ext cx="2011680" cy="148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7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F046F7-7975-CA29-2108-B28B5638D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Voorwaarden ernstige hinder? </a:t>
            </a:r>
          </a:p>
        </p:txBody>
      </p:sp>
      <p:pic>
        <p:nvPicPr>
          <p:cNvPr id="4" name="Afbeelding 3" descr="Illustraties_ppt-06.png">
            <a:extLst>
              <a:ext uri="{FF2B5EF4-FFF2-40B4-BE49-F238E27FC236}">
                <a16:creationId xmlns:a16="http://schemas.microsoft.com/office/drawing/2014/main" id="{8096A480-3D36-B629-22F9-41AFCDE95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63" y="1783671"/>
            <a:ext cx="1251898" cy="1247244"/>
          </a:xfrm>
          <a:prstGeom prst="rect">
            <a:avLst/>
          </a:prstGeom>
        </p:spPr>
      </p:pic>
      <p:pic>
        <p:nvPicPr>
          <p:cNvPr id="5" name="Afbeelding 4" descr="Illustraties_ppt-07.png">
            <a:extLst>
              <a:ext uri="{FF2B5EF4-FFF2-40B4-BE49-F238E27FC236}">
                <a16:creationId xmlns:a16="http://schemas.microsoft.com/office/drawing/2014/main" id="{E791BD74-88A1-2E1A-6DCB-682B882EC6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20" y="1783671"/>
            <a:ext cx="1251898" cy="1247244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02091593-AD25-E325-4AF0-B11573978334}"/>
              </a:ext>
            </a:extLst>
          </p:cNvPr>
          <p:cNvSpPr/>
          <p:nvPr/>
        </p:nvSpPr>
        <p:spPr>
          <a:xfrm>
            <a:off x="379709" y="3181092"/>
            <a:ext cx="22085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>
                <a:cs typeface="Flanders Art Sans Light"/>
              </a:rPr>
              <a:t>Rijbaan geheel of gedeeltelijk </a:t>
            </a:r>
            <a:r>
              <a:rPr lang="nl-BE" sz="1600" b="1" dirty="0">
                <a:cs typeface="Flanders Art Sans Medium"/>
              </a:rPr>
              <a:t>afgesloten </a:t>
            </a:r>
            <a:r>
              <a:rPr lang="nl-BE" sz="1600" dirty="0">
                <a:cs typeface="Flanders Art Sans Medium"/>
              </a:rPr>
              <a:t>met daarmee overeenstemmende hindergevolgen geregistreerd in GIPOD</a:t>
            </a:r>
            <a:endParaRPr lang="nl-NL" sz="1600" dirty="0">
              <a:cs typeface="Flanders Art Sans Medium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5F76465-78CF-449E-2FA5-0B3CEB19FC72}"/>
              </a:ext>
            </a:extLst>
          </p:cNvPr>
          <p:cNvSpPr/>
          <p:nvPr/>
        </p:nvSpPr>
        <p:spPr>
          <a:xfrm>
            <a:off x="3155808" y="3181092"/>
            <a:ext cx="27636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/>
              <a:t>Oppervlakte werken </a:t>
            </a:r>
            <a:r>
              <a:rPr lang="nl-BE" sz="1600" b="1" dirty="0"/>
              <a:t>&gt;50m2 of werken met een lengte van meer dan 100m of met een boring van meer dan 50m</a:t>
            </a:r>
            <a:endParaRPr lang="nl-NL" sz="1600" b="1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76D1F77C-4D90-E0C1-776C-0D4CFC15B428}"/>
              </a:ext>
            </a:extLst>
          </p:cNvPr>
          <p:cNvSpPr/>
          <p:nvPr/>
        </p:nvSpPr>
        <p:spPr>
          <a:xfrm>
            <a:off x="6255391" y="3181092"/>
            <a:ext cx="243141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1600" dirty="0"/>
              <a:t>Werken duren </a:t>
            </a:r>
            <a:r>
              <a:rPr lang="nl-BE" sz="1600" b="1" dirty="0"/>
              <a:t>minstens </a:t>
            </a:r>
          </a:p>
          <a:p>
            <a:pPr algn="ctr"/>
            <a:r>
              <a:rPr lang="nl-BE" sz="1600" b="1" dirty="0"/>
              <a:t>30 opeenvolgende dagen</a:t>
            </a:r>
            <a:endParaRPr lang="nl-NL" sz="1600" b="1" dirty="0"/>
          </a:p>
        </p:txBody>
      </p:sp>
      <p:pic>
        <p:nvPicPr>
          <p:cNvPr id="9" name="Afbeelding 8" descr="Illustraties_ppt-01.png">
            <a:extLst>
              <a:ext uri="{FF2B5EF4-FFF2-40B4-BE49-F238E27FC236}">
                <a16:creationId xmlns:a16="http://schemas.microsoft.com/office/drawing/2014/main" id="{F5F79625-A98D-7EDC-26FD-325E2D1A49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99" y="1783671"/>
            <a:ext cx="1251898" cy="124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47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6D83CA-F38C-11DC-7E02-4A4B7033D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bedraagt de hinderpremie?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7C7A9B7-812A-4205-170D-CBBFD95FB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3152549"/>
            <a:ext cx="7995340" cy="468678"/>
          </a:xfrm>
        </p:spPr>
        <p:txBody>
          <a:bodyPr/>
          <a:lstStyle/>
          <a:p>
            <a:pPr marL="0" indent="0" algn="ctr">
              <a:buNone/>
            </a:pPr>
            <a:r>
              <a:rPr lang="nl-NL" b="1" dirty="0"/>
              <a:t>maximaal één keer per kalenderjaar en </a:t>
            </a:r>
            <a:br>
              <a:rPr lang="nl-NL" b="1" dirty="0"/>
            </a:br>
            <a:r>
              <a:rPr lang="nl-NL" b="1" dirty="0"/>
              <a:t>één keer per hinderperiode</a:t>
            </a:r>
          </a:p>
          <a:p>
            <a:pPr marL="0" indent="0" algn="ctr">
              <a:buNone/>
            </a:pPr>
            <a:endParaRPr lang="nl-BE" dirty="0"/>
          </a:p>
        </p:txBody>
      </p:sp>
      <p:pic>
        <p:nvPicPr>
          <p:cNvPr id="4" name="Afbeelding 3" descr="Illustraties_ppt-08.png">
            <a:extLst>
              <a:ext uri="{FF2B5EF4-FFF2-40B4-BE49-F238E27FC236}">
                <a16:creationId xmlns:a16="http://schemas.microsoft.com/office/drawing/2014/main" id="{82D67A78-0806-38FB-7CE5-5EE61C999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252" y="1249694"/>
            <a:ext cx="3017520" cy="1633728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5B0E56F0-4D7B-DE31-77CE-7492E098FAB7}"/>
              </a:ext>
            </a:extLst>
          </p:cNvPr>
          <p:cNvSpPr/>
          <p:nvPr/>
        </p:nvSpPr>
        <p:spPr>
          <a:xfrm>
            <a:off x="309381" y="3891682"/>
            <a:ext cx="68097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1400" u="sng" dirty="0">
                <a:solidFill>
                  <a:srgbClr val="009B48"/>
                </a:solidFill>
                <a:cs typeface="Flanders Art Sans Light"/>
              </a:rPr>
              <a:t>Gegevensbronnen</a:t>
            </a:r>
            <a:r>
              <a:rPr lang="nl-BE" sz="1400" dirty="0">
                <a:solidFill>
                  <a:srgbClr val="009B48"/>
                </a:solidFill>
                <a:cs typeface="Flanders Art Sans Light"/>
              </a:rPr>
              <a:t>: </a:t>
            </a:r>
          </a:p>
          <a:p>
            <a:pPr marL="285750" indent="-285750">
              <a:buFont typeface="Arial"/>
              <a:buChar char="•"/>
            </a:pPr>
            <a:r>
              <a:rPr lang="nl-BE" sz="1400" dirty="0">
                <a:solidFill>
                  <a:srgbClr val="009B48"/>
                </a:solidFill>
                <a:cs typeface="Flanders Art Sans Medium"/>
              </a:rPr>
              <a:t>Periode van hinder: werken</a:t>
            </a:r>
            <a:r>
              <a:rPr lang="nl-BE" sz="1400" dirty="0">
                <a:solidFill>
                  <a:srgbClr val="009B48"/>
                </a:solidFill>
                <a:cs typeface="Flanders Art Sans Light"/>
              </a:rPr>
              <a:t>databank ‘GIPOD’</a:t>
            </a:r>
          </a:p>
          <a:p>
            <a:pPr marL="285750" indent="-285750">
              <a:buFont typeface="Arial"/>
              <a:buChar char="•"/>
            </a:pPr>
            <a:r>
              <a:rPr lang="nl-BE" sz="1400" dirty="0">
                <a:solidFill>
                  <a:srgbClr val="009B48"/>
                </a:solidFill>
                <a:cs typeface="Flanders Art Sans Medium"/>
              </a:rPr>
              <a:t>Aantal werknemers, activiteit &amp; adres: Verrijkte </a:t>
            </a:r>
            <a:r>
              <a:rPr lang="nl-BE" sz="1400" dirty="0">
                <a:solidFill>
                  <a:srgbClr val="009B48"/>
                </a:solidFill>
                <a:cs typeface="Flanders Art Sans Light"/>
              </a:rPr>
              <a:t>Kruispuntbank voor Ondernemingen ‘VKBO’</a:t>
            </a:r>
          </a:p>
        </p:txBody>
      </p:sp>
    </p:spTree>
    <p:extLst>
      <p:ext uri="{BB962C8B-B14F-4D97-AF65-F5344CB8AC3E}">
        <p14:creationId xmlns:p14="http://schemas.microsoft.com/office/powerpoint/2010/main" val="2084999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98454B-A1F9-CD75-7D52-28A726528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 de betaling aanvragen?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E0202CD-8423-BE06-1D64-FD8004D7F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381" y="891006"/>
            <a:ext cx="7995340" cy="335765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Digitaal</a:t>
            </a:r>
            <a:r>
              <a:rPr lang="nl-NL" dirty="0"/>
              <a:t>: snel, gemakkelijk en steeds toegankelijk </a:t>
            </a:r>
          </a:p>
          <a:p>
            <a:pPr marL="0" indent="0">
              <a:buNone/>
            </a:pPr>
            <a:endParaRPr lang="nl-BE" dirty="0"/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A2E008CD-5DF7-ADC5-5ACD-A9F9D53CACA3}"/>
              </a:ext>
            </a:extLst>
          </p:cNvPr>
          <p:cNvGrpSpPr/>
          <p:nvPr/>
        </p:nvGrpSpPr>
        <p:grpSpPr>
          <a:xfrm>
            <a:off x="560465" y="1352911"/>
            <a:ext cx="8120661" cy="3264303"/>
            <a:chOff x="560465" y="1352911"/>
            <a:chExt cx="8120661" cy="3264303"/>
          </a:xfrm>
        </p:grpSpPr>
        <p:grpSp>
          <p:nvGrpSpPr>
            <p:cNvPr id="4" name="Groeperen 22">
              <a:extLst>
                <a:ext uri="{FF2B5EF4-FFF2-40B4-BE49-F238E27FC236}">
                  <a16:creationId xmlns:a16="http://schemas.microsoft.com/office/drawing/2014/main" id="{9F77892E-79A0-E665-6FB8-F9C6178457C6}"/>
                </a:ext>
              </a:extLst>
            </p:cNvPr>
            <p:cNvGrpSpPr/>
            <p:nvPr/>
          </p:nvGrpSpPr>
          <p:grpSpPr>
            <a:xfrm>
              <a:off x="560465" y="1352911"/>
              <a:ext cx="450728" cy="461665"/>
              <a:chOff x="298521" y="2049714"/>
              <a:chExt cx="450728" cy="461665"/>
            </a:xfrm>
          </p:grpSpPr>
          <p:sp>
            <p:nvSpPr>
              <p:cNvPr id="5" name="Rechthoek 4">
                <a:extLst>
                  <a:ext uri="{FF2B5EF4-FFF2-40B4-BE49-F238E27FC236}">
                    <a16:creationId xmlns:a16="http://schemas.microsoft.com/office/drawing/2014/main" id="{14019559-5AA5-2210-6FDA-8C551111CF81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9B4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5519DD68-6C60-7BF9-8A95-C0DDC8706248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  <a:cs typeface="Flanders Art Serif Medium"/>
                  </a:rPr>
                  <a:t>1.</a:t>
                </a:r>
              </a:p>
            </p:txBody>
          </p:sp>
        </p:grpSp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A4D6203B-5D15-3C27-2E1D-49E0A6976A00}"/>
                </a:ext>
              </a:extLst>
            </p:cNvPr>
            <p:cNvSpPr/>
            <p:nvPr/>
          </p:nvSpPr>
          <p:spPr>
            <a:xfrm>
              <a:off x="5714657" y="1390124"/>
              <a:ext cx="2966469" cy="1143000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9B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80DDE11E-1E05-EDA8-8746-64ED8430DB2D}"/>
                </a:ext>
              </a:extLst>
            </p:cNvPr>
            <p:cNvSpPr/>
            <p:nvPr/>
          </p:nvSpPr>
          <p:spPr>
            <a:xfrm>
              <a:off x="5802239" y="1467448"/>
              <a:ext cx="279971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</a:rPr>
                <a:t>De geselecteerde handelaars krijgen </a:t>
              </a:r>
              <a:r>
                <a:rPr lang="nl-NL" sz="1400" b="1" dirty="0">
                  <a:solidFill>
                    <a:srgbClr val="009B48"/>
                  </a:solidFill>
                </a:rPr>
                <a:t>een brief (per post of via </a:t>
              </a:r>
              <a:r>
                <a:rPr lang="nl-NL" sz="1400" b="1" dirty="0" err="1">
                  <a:solidFill>
                    <a:srgbClr val="009B48"/>
                  </a:solidFill>
                </a:rPr>
                <a:t>eBox</a:t>
              </a:r>
              <a:r>
                <a:rPr lang="nl-NL" sz="1400" b="1" dirty="0">
                  <a:solidFill>
                    <a:srgbClr val="009B48"/>
                  </a:solidFill>
                </a:rPr>
                <a:t> Enterprise</a:t>
              </a:r>
              <a:r>
                <a:rPr lang="nl-NL" sz="1400" dirty="0">
                  <a:solidFill>
                    <a:srgbClr val="535353"/>
                  </a:solidFill>
                </a:rPr>
                <a:t>) voor </a:t>
              </a:r>
            </a:p>
            <a:p>
              <a:r>
                <a:rPr lang="nl-NL" sz="1400" dirty="0">
                  <a:solidFill>
                    <a:srgbClr val="535353"/>
                  </a:solidFill>
                </a:rPr>
                <a:t>de werken starten.</a:t>
              </a:r>
            </a:p>
          </p:txBody>
        </p:sp>
        <p:grpSp>
          <p:nvGrpSpPr>
            <p:cNvPr id="10" name="Groeperen 23">
              <a:extLst>
                <a:ext uri="{FF2B5EF4-FFF2-40B4-BE49-F238E27FC236}">
                  <a16:creationId xmlns:a16="http://schemas.microsoft.com/office/drawing/2014/main" id="{7B02D087-24B7-B41A-075B-6EE807236827}"/>
                </a:ext>
              </a:extLst>
            </p:cNvPr>
            <p:cNvGrpSpPr/>
            <p:nvPr/>
          </p:nvGrpSpPr>
          <p:grpSpPr>
            <a:xfrm>
              <a:off x="5179623" y="1357278"/>
              <a:ext cx="450728" cy="461665"/>
              <a:chOff x="298521" y="2049714"/>
              <a:chExt cx="450728" cy="461665"/>
            </a:xfrm>
          </p:grpSpPr>
          <p:sp>
            <p:nvSpPr>
              <p:cNvPr id="11" name="Rechthoek 10">
                <a:extLst>
                  <a:ext uri="{FF2B5EF4-FFF2-40B4-BE49-F238E27FC236}">
                    <a16:creationId xmlns:a16="http://schemas.microsoft.com/office/drawing/2014/main" id="{735EB2E6-076E-5E64-5C3F-F7B3C642806F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9B4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05F57CE1-4D9D-5F59-5405-F18A51174B48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</a:rPr>
                  <a:t>2.</a:t>
                </a:r>
              </a:p>
            </p:txBody>
          </p:sp>
        </p:grp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D82466BF-5F63-DF6B-F911-C09EB34139C7}"/>
                </a:ext>
              </a:extLst>
            </p:cNvPr>
            <p:cNvSpPr/>
            <p:nvPr/>
          </p:nvSpPr>
          <p:spPr>
            <a:xfrm>
              <a:off x="1096252" y="1390123"/>
              <a:ext cx="2966469" cy="1845483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9B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3C0F58F3-A49B-2878-707F-135EBD96E843}"/>
                </a:ext>
              </a:extLst>
            </p:cNvPr>
            <p:cNvSpPr/>
            <p:nvPr/>
          </p:nvSpPr>
          <p:spPr>
            <a:xfrm>
              <a:off x="1183834" y="1467448"/>
              <a:ext cx="279971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  <a:cs typeface="Flanders Art Sans Light"/>
                </a:rPr>
                <a:t>VLAIO vraagt zelf de hinderzones op, toetst af of er ‘ernstige hinder’ is en </a:t>
              </a:r>
              <a:r>
                <a:rPr lang="nl-NL" sz="1400" b="1" dirty="0">
                  <a:solidFill>
                    <a:srgbClr val="009B48"/>
                  </a:solidFill>
                  <a:cs typeface="Flanders Art Sans Light"/>
                </a:rPr>
                <a:t>selecteert de getroffen handelaars </a:t>
              </a:r>
              <a:r>
                <a:rPr lang="nl-NL" sz="1400" dirty="0">
                  <a:solidFill>
                    <a:srgbClr val="535353"/>
                  </a:solidFill>
                  <a:cs typeface="Flanders Art Sans Light"/>
                </a:rPr>
                <a:t>die binnen deze hinderzone vallen en die voldoen aan de voorwaarden.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F014B42A-50F0-4887-9C45-2AC30DFED33F}"/>
                </a:ext>
              </a:extLst>
            </p:cNvPr>
            <p:cNvSpPr/>
            <p:nvPr/>
          </p:nvSpPr>
          <p:spPr>
            <a:xfrm>
              <a:off x="5714657" y="3370339"/>
              <a:ext cx="2966469" cy="1246875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277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90837CF3-868C-7A4D-DD13-C1446C9C2B8C}"/>
                </a:ext>
              </a:extLst>
            </p:cNvPr>
            <p:cNvSpPr/>
            <p:nvPr/>
          </p:nvSpPr>
          <p:spPr>
            <a:xfrm>
              <a:off x="5802239" y="3447663"/>
              <a:ext cx="2799717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</a:rPr>
                <a:t>De handelaar vraagt zelf de uitbetaling van de hinderpremie aan via </a:t>
              </a:r>
              <a:r>
                <a:rPr lang="nl-NL" sz="1400" b="1" dirty="0">
                  <a:solidFill>
                    <a:srgbClr val="009B48"/>
                  </a:solidFill>
                </a:rPr>
                <a:t>vlaio.be/hinderpremie</a:t>
              </a:r>
              <a:r>
                <a:rPr lang="nl-NL" sz="1400" dirty="0">
                  <a:solidFill>
                    <a:srgbClr val="535353"/>
                  </a:solidFill>
                </a:rPr>
                <a:t>. </a:t>
              </a:r>
            </a:p>
            <a:p>
              <a:r>
                <a:rPr lang="nl-NL" sz="1400" dirty="0">
                  <a:solidFill>
                    <a:srgbClr val="535353"/>
                  </a:solidFill>
                </a:rPr>
                <a:t>Binnen de 60 dagen vanaf de datum van de brief. </a:t>
              </a:r>
            </a:p>
          </p:txBody>
        </p:sp>
        <p:grpSp>
          <p:nvGrpSpPr>
            <p:cNvPr id="17" name="Groeperen 30">
              <a:extLst>
                <a:ext uri="{FF2B5EF4-FFF2-40B4-BE49-F238E27FC236}">
                  <a16:creationId xmlns:a16="http://schemas.microsoft.com/office/drawing/2014/main" id="{FA99F4D4-AF68-F1E3-2FB2-1288EDD3B4B9}"/>
                </a:ext>
              </a:extLst>
            </p:cNvPr>
            <p:cNvGrpSpPr/>
            <p:nvPr/>
          </p:nvGrpSpPr>
          <p:grpSpPr>
            <a:xfrm>
              <a:off x="5179623" y="3337493"/>
              <a:ext cx="450728" cy="461665"/>
              <a:chOff x="298521" y="2049714"/>
              <a:chExt cx="450728" cy="461665"/>
            </a:xfrm>
          </p:grpSpPr>
          <p:sp>
            <p:nvSpPr>
              <p:cNvPr id="18" name="Rechthoek 17">
                <a:extLst>
                  <a:ext uri="{FF2B5EF4-FFF2-40B4-BE49-F238E27FC236}">
                    <a16:creationId xmlns:a16="http://schemas.microsoft.com/office/drawing/2014/main" id="{DF9707C6-B0B3-7C0B-820C-4802B6CE74C9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277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9" name="Tekstvak 18">
                <a:extLst>
                  <a:ext uri="{FF2B5EF4-FFF2-40B4-BE49-F238E27FC236}">
                    <a16:creationId xmlns:a16="http://schemas.microsoft.com/office/drawing/2014/main" id="{82889DED-12A2-6BBA-8EDE-8420D745B252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</a:rPr>
                  <a:t>3.</a:t>
                </a:r>
              </a:p>
            </p:txBody>
          </p:sp>
        </p:grp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2D0C32AF-FD7F-96CA-ECFC-F7BDC0D37CB9}"/>
                </a:ext>
              </a:extLst>
            </p:cNvPr>
            <p:cNvSpPr/>
            <p:nvPr/>
          </p:nvSpPr>
          <p:spPr>
            <a:xfrm>
              <a:off x="1095499" y="3370340"/>
              <a:ext cx="2966469" cy="1246874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rgbClr val="009B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ln w="76200" cmpd="sng">
                  <a:solidFill>
                    <a:srgbClr val="009B48"/>
                  </a:solidFill>
                </a:ln>
              </a:endParaRPr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6324E66E-F105-CDF2-C58E-7201A4153852}"/>
                </a:ext>
              </a:extLst>
            </p:cNvPr>
            <p:cNvSpPr/>
            <p:nvPr/>
          </p:nvSpPr>
          <p:spPr>
            <a:xfrm>
              <a:off x="1183081" y="3447663"/>
              <a:ext cx="279971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1400" dirty="0">
                  <a:solidFill>
                    <a:srgbClr val="535353"/>
                  </a:solidFill>
                </a:rPr>
                <a:t>VLAIO </a:t>
              </a:r>
              <a:r>
                <a:rPr lang="nl-NL" sz="1400" b="1" dirty="0">
                  <a:solidFill>
                    <a:srgbClr val="009B48"/>
                  </a:solidFill>
                </a:rPr>
                <a:t>controleert</a:t>
              </a:r>
              <a:r>
                <a:rPr lang="nl-NL" sz="1400" dirty="0">
                  <a:solidFill>
                    <a:srgbClr val="535353"/>
                  </a:solidFill>
                </a:rPr>
                <a:t> de gegevens en stort het bedrag zo snel mogelijk op de rekening van de handelaar</a:t>
              </a:r>
            </a:p>
          </p:txBody>
        </p:sp>
        <p:grpSp>
          <p:nvGrpSpPr>
            <p:cNvPr id="22" name="Groeperen 35">
              <a:extLst>
                <a:ext uri="{FF2B5EF4-FFF2-40B4-BE49-F238E27FC236}">
                  <a16:creationId xmlns:a16="http://schemas.microsoft.com/office/drawing/2014/main" id="{BD7EE941-DADD-F362-0BE5-7E0FC87BC7EE}"/>
                </a:ext>
              </a:extLst>
            </p:cNvPr>
            <p:cNvGrpSpPr/>
            <p:nvPr/>
          </p:nvGrpSpPr>
          <p:grpSpPr>
            <a:xfrm>
              <a:off x="560465" y="3337493"/>
              <a:ext cx="450728" cy="461665"/>
              <a:chOff x="298521" y="2049714"/>
              <a:chExt cx="450728" cy="461665"/>
            </a:xfrm>
          </p:grpSpPr>
          <p:sp>
            <p:nvSpPr>
              <p:cNvPr id="23" name="Rechthoek 22">
                <a:extLst>
                  <a:ext uri="{FF2B5EF4-FFF2-40B4-BE49-F238E27FC236}">
                    <a16:creationId xmlns:a16="http://schemas.microsoft.com/office/drawing/2014/main" id="{FCB5B2D5-1425-46E3-1E31-46297D4C7612}"/>
                  </a:ext>
                </a:extLst>
              </p:cNvPr>
              <p:cNvSpPr/>
              <p:nvPr/>
            </p:nvSpPr>
            <p:spPr>
              <a:xfrm>
                <a:off x="298521" y="2086928"/>
                <a:ext cx="418576" cy="411350"/>
              </a:xfrm>
              <a:prstGeom prst="rect">
                <a:avLst/>
              </a:prstGeom>
              <a:solidFill>
                <a:srgbClr val="009B4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4" name="Tekstvak 23">
                <a:extLst>
                  <a:ext uri="{FF2B5EF4-FFF2-40B4-BE49-F238E27FC236}">
                    <a16:creationId xmlns:a16="http://schemas.microsoft.com/office/drawing/2014/main" id="{A02FDBD5-A617-8EA0-0B52-118D49261F55}"/>
                  </a:ext>
                </a:extLst>
              </p:cNvPr>
              <p:cNvSpPr txBox="1"/>
              <p:nvPr/>
            </p:nvSpPr>
            <p:spPr>
              <a:xfrm flipH="1">
                <a:off x="330673" y="2049714"/>
                <a:ext cx="418576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nl-NL" sz="2400" b="1" dirty="0">
                    <a:solidFill>
                      <a:schemeClr val="bg1"/>
                    </a:solidFill>
                  </a:rPr>
                  <a:t>4.</a:t>
                </a:r>
              </a:p>
            </p:txBody>
          </p:sp>
        </p:grpSp>
        <p:cxnSp>
          <p:nvCxnSpPr>
            <p:cNvPr id="25" name="Rechte verbindingslijn met pijl 24">
              <a:extLst>
                <a:ext uri="{FF2B5EF4-FFF2-40B4-BE49-F238E27FC236}">
                  <a16:creationId xmlns:a16="http://schemas.microsoft.com/office/drawing/2014/main" id="{60B68165-7DC3-05DC-5ACA-03BFA9E8FD5F}"/>
                </a:ext>
              </a:extLst>
            </p:cNvPr>
            <p:cNvCxnSpPr/>
            <p:nvPr/>
          </p:nvCxnSpPr>
          <p:spPr>
            <a:xfrm>
              <a:off x="4385525" y="1608435"/>
              <a:ext cx="519127" cy="0"/>
            </a:xfrm>
            <a:prstGeom prst="straightConnector1">
              <a:avLst/>
            </a:prstGeom>
            <a:ln w="25400">
              <a:solidFill>
                <a:srgbClr val="009B48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met pijl 25">
              <a:extLst>
                <a:ext uri="{FF2B5EF4-FFF2-40B4-BE49-F238E27FC236}">
                  <a16:creationId xmlns:a16="http://schemas.microsoft.com/office/drawing/2014/main" id="{DCA34D78-2185-6C1D-3657-575F29764D38}"/>
                </a:ext>
              </a:extLst>
            </p:cNvPr>
            <p:cNvCxnSpPr/>
            <p:nvPr/>
          </p:nvCxnSpPr>
          <p:spPr>
            <a:xfrm>
              <a:off x="5390990" y="2367393"/>
              <a:ext cx="0" cy="485050"/>
            </a:xfrm>
            <a:prstGeom prst="straightConnector1">
              <a:avLst/>
            </a:prstGeom>
            <a:ln w="25400">
              <a:solidFill>
                <a:srgbClr val="009B48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EF9C199E-3D25-C0DF-9845-242F253A3340}"/>
                </a:ext>
              </a:extLst>
            </p:cNvPr>
            <p:cNvCxnSpPr/>
            <p:nvPr/>
          </p:nvCxnSpPr>
          <p:spPr>
            <a:xfrm flipH="1">
              <a:off x="4385525" y="3654809"/>
              <a:ext cx="519127" cy="0"/>
            </a:xfrm>
            <a:prstGeom prst="straightConnector1">
              <a:avLst/>
            </a:prstGeom>
            <a:ln w="25400">
              <a:solidFill>
                <a:srgbClr val="009B48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54085468"/>
      </p:ext>
    </p:extLst>
  </p:cSld>
  <p:clrMapOvr>
    <a:masterClrMapping/>
  </p:clrMapOvr>
</p:sld>
</file>

<file path=ppt/theme/theme1.xml><?xml version="1.0" encoding="utf-8"?>
<a:theme xmlns:a="http://schemas.openxmlformats.org/drawingml/2006/main" name="02_TEKSTSLIDES_BASI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 VLAIO 2022 2" id="{745A0905-DEBE-4CAE-B289-7F855379CAF0}" vid="{321F7B12-B53C-41A2-A132-26526F53BB41}"/>
    </a:ext>
  </a:extLst>
</a:theme>
</file>

<file path=ppt/theme/theme2.xml><?xml version="1.0" encoding="utf-8"?>
<a:theme xmlns:a="http://schemas.openxmlformats.org/drawingml/2006/main" name="Vlaio-Nieuw">
  <a:themeElements>
    <a:clrScheme name="Vlaio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B48"/>
      </a:accent1>
      <a:accent2>
        <a:srgbClr val="9CDCD9"/>
      </a:accent2>
      <a:accent3>
        <a:srgbClr val="E37122"/>
      </a:accent3>
      <a:accent4>
        <a:srgbClr val="3FCFD5"/>
      </a:accent4>
      <a:accent5>
        <a:srgbClr val="002776"/>
      </a:accent5>
      <a:accent6>
        <a:srgbClr val="0079C9"/>
      </a:accent6>
      <a:hlink>
        <a:srgbClr val="D10074"/>
      </a:hlink>
      <a:folHlink>
        <a:srgbClr val="954F72"/>
      </a:folHlink>
    </a:clrScheme>
    <a:fontScheme name="Vlaio">
      <a:majorFont>
        <a:latin typeface="Flanders Art Sans Pro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landers Art Sans Pro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 template VLAIO 2022 2" id="{745A0905-DEBE-4CAE-B289-7F855379CAF0}" vid="{7E986AD6-E423-49DD-9C62-D458A5027A95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14db2af-8dcc-4144-806c-40dfba4d2876">
      <Terms xmlns="http://schemas.microsoft.com/office/infopath/2007/PartnerControls"/>
    </lcf76f155ced4ddcb4097134ff3c332f>
    <exaq xmlns="914db2af-8dcc-4144-806c-40dfba4d2876" xsi:nil="true"/>
    <datum_x002f_tijd xmlns="914db2af-8dcc-4144-806c-40dfba4d2876" xsi:nil="true"/>
    <TaxCatchAll xmlns="9a9ec0f0-7796-43d0-ac1f-4c8c46ee0bd1" xsi:nil="true"/>
    <SharedWithUsers xmlns="40ccdfb3-3932-448c-b263-ca0eef2d3ef0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C612FF74F4C143AA2CD74937710E34" ma:contentTypeVersion="21" ma:contentTypeDescription="Een nieuw document maken." ma:contentTypeScope="" ma:versionID="93e8ffbe898586c2d832565af199215f">
  <xsd:schema xmlns:xsd="http://www.w3.org/2001/XMLSchema" xmlns:xs="http://www.w3.org/2001/XMLSchema" xmlns:p="http://schemas.microsoft.com/office/2006/metadata/properties" xmlns:ns2="914db2af-8dcc-4144-806c-40dfba4d2876" xmlns:ns3="40ccdfb3-3932-448c-b263-ca0eef2d3ef0" xmlns:ns4="9a9ec0f0-7796-43d0-ac1f-4c8c46ee0bd1" targetNamespace="http://schemas.microsoft.com/office/2006/metadata/properties" ma:root="true" ma:fieldsID="65a667f5f36f9caaba9dc03bd3a0c14c" ns2:_="" ns3:_="" ns4:_="">
    <xsd:import namespace="914db2af-8dcc-4144-806c-40dfba4d2876"/>
    <xsd:import namespace="40ccdfb3-3932-448c-b263-ca0eef2d3ef0"/>
    <xsd:import namespace="9a9ec0f0-7796-43d0-ac1f-4c8c46ee0bd1"/>
    <xsd:element name="properties">
      <xsd:complexType>
        <xsd:sequence>
          <xsd:element name="documentManagement">
            <xsd:complexType>
              <xsd:all>
                <xsd:element ref="ns2:exaq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4:TaxCatchAll" minOccurs="0"/>
                <xsd:element ref="ns2:datum_x002f_tijd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4db2af-8dcc-4144-806c-40dfba4d2876" elementFormDefault="qualified">
    <xsd:import namespace="http://schemas.microsoft.com/office/2006/documentManagement/types"/>
    <xsd:import namespace="http://schemas.microsoft.com/office/infopath/2007/PartnerControls"/>
    <xsd:element name="exaq" ma:index="1" nillable="true" ma:displayName="labels/tags" ma:indexed="true" ma:internalName="exaq">
      <xsd:simpleType>
        <xsd:restriction base="dms:Text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hidden="true" ma:internalName="MediaServiceOCR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datum_x002f_tijd" ma:index="20" nillable="true" ma:displayName="datum/tijd" ma:format="DateOnly" ma:internalName="datum_x002f_tijd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Afbeeldingtags" ma:readOnly="false" ma:fieldId="{5cf76f15-5ced-4ddc-b409-7134ff3c332f}" ma:taxonomyMulti="true" ma:sspId="49ca8161-7180-459b-a0ef-1a71cf6ffe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ccdfb3-3932-448c-b263-ca0eef2d3ef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ec0f0-7796-43d0-ac1f-4c8c46ee0bd1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deee44e0-789f-428a-9120-aeb3abb50cf5}" ma:internalName="TaxCatchAll" ma:showField="CatchAllData" ma:web="40ccdfb3-3932-448c-b263-ca0eef2d3e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Inhoudstype"/>
        <xsd:element ref="dc:title" minOccurs="0" maxOccurs="1" ma:index="2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1599ED-D4C0-42E4-A878-8125821F9AF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8FA0B3-44D3-4853-AE9F-72F4F1D88F88}">
  <ds:schemaRefs>
    <ds:schemaRef ds:uri="40ccdfb3-3932-448c-b263-ca0eef2d3ef0"/>
    <ds:schemaRef ds:uri="http://purl.org/dc/terms/"/>
    <ds:schemaRef ds:uri="http://schemas.microsoft.com/office/2006/documentManagement/types"/>
    <ds:schemaRef ds:uri="http://www.w3.org/XML/1998/namespace"/>
    <ds:schemaRef ds:uri="914db2af-8dcc-4144-806c-40dfba4d2876"/>
    <ds:schemaRef ds:uri="http://purl.org/dc/dcmitype/"/>
    <ds:schemaRef ds:uri="9a9ec0f0-7796-43d0-ac1f-4c8c46ee0bd1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2513E09-31E1-4FE2-A369-D5E32B16C8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4db2af-8dcc-4144-806c-40dfba4d2876"/>
    <ds:schemaRef ds:uri="40ccdfb3-3932-448c-b263-ca0eef2d3ef0"/>
    <ds:schemaRef ds:uri="9a9ec0f0-7796-43d0-ac1f-4c8c46ee0b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template VLAIO 2022</Template>
  <TotalTime>132</TotalTime>
  <Words>764</Words>
  <Application>Microsoft Office PowerPoint</Application>
  <PresentationFormat>Diavoorstelling (16:9)</PresentationFormat>
  <Paragraphs>100</Paragraphs>
  <Slides>18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18</vt:i4>
      </vt:variant>
    </vt:vector>
  </HeadingPairs>
  <TitlesOfParts>
    <vt:vector size="30" baseType="lpstr">
      <vt:lpstr>Aptos</vt:lpstr>
      <vt:lpstr>Arial</vt:lpstr>
      <vt:lpstr>Calibri</vt:lpstr>
      <vt:lpstr>Calibri </vt:lpstr>
      <vt:lpstr>Flanders Art Sans Light</vt:lpstr>
      <vt:lpstr>Flanders Art Sans Medium</vt:lpstr>
      <vt:lpstr>Flanders Art Serif Medium</vt:lpstr>
      <vt:lpstr>FlandersArtSans-Light</vt:lpstr>
      <vt:lpstr>FlandersArtSerif-Medium</vt:lpstr>
      <vt:lpstr>WordVisi_MSFontService</vt:lpstr>
      <vt:lpstr>02_TEKSTSLIDES_BASIS</vt:lpstr>
      <vt:lpstr>Vlaio-Nieuw</vt:lpstr>
      <vt:lpstr>Hinderpremie</vt:lpstr>
      <vt:lpstr>Inhoud</vt:lpstr>
      <vt:lpstr>“ Open blijven tijdens wegenwerken?  Maak gebruik van de hinderpremie.</vt:lpstr>
      <vt:lpstr>Waarom een hinderpremie? </vt:lpstr>
      <vt:lpstr>Waarom een hinderpremie? </vt:lpstr>
      <vt:lpstr>Wie krijgt een hinderpremie? </vt:lpstr>
      <vt:lpstr>Voorwaarden ernstige hinder? </vt:lpstr>
      <vt:lpstr>Hoeveel bedraagt de hinderpremie? </vt:lpstr>
      <vt:lpstr>Hoe de betaling aanvragen?</vt:lpstr>
      <vt:lpstr>“ Toch sluiten door wegenwerken?  Vraag je sluitingspremie aan.</vt:lpstr>
      <vt:lpstr>Wie kan een sluitingspremie aanvragen? </vt:lpstr>
      <vt:lpstr>Voorwaarden? </vt:lpstr>
      <vt:lpstr>Hoeveel bedraagt de sluitingspremie? </vt:lpstr>
      <vt:lpstr>“ Handelaar komt niet in aanmerking  voor een hinderpremie.  Kan hij toch een sluitingspremie aanvragen? </vt:lpstr>
      <vt:lpstr>Ja, in specifieke gevallen. Voor wie?</vt:lpstr>
      <vt:lpstr>Voorwaarden sluitingspremie voor deze doelgroep? </vt:lpstr>
      <vt:lpstr>Hoeveel bedraagt deze sluitingspremie? </vt:lpstr>
      <vt:lpstr>Meer info?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HINDERPREMIE</dc:title>
  <dc:creator>Dieder Claeys</dc:creator>
  <cp:lastModifiedBy>Cleymans Wolf</cp:lastModifiedBy>
  <cp:revision>4</cp:revision>
  <cp:lastPrinted>2019-01-04T14:28:10Z</cp:lastPrinted>
  <dcterms:created xsi:type="dcterms:W3CDTF">2023-03-08T12:58:13Z</dcterms:created>
  <dcterms:modified xsi:type="dcterms:W3CDTF">2025-01-28T14:07:29Z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0x0101006AC612FF74F4C143AA2CD74937710E34</vt:lpwstr>
  </property>
  <property fmtid="{D5CDD505-2E9C-101B-9397-08002B2CF9AE}" pid="3" name="MediaServiceImageTags">
    <vt:lpwstr/>
  </property>
</Properties>
</file>